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tif" ContentType="image/t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3C0FC">
              <a:alpha val="26000"/>
            </a:srgbClr>
          </a:solidFill>
        </a:fill>
      </a:tcStyle>
    </a:band2H>
    <a:firstCol>
      <a:tcTxStyle b="off" i="off">
        <a:fontRef idx="minor">
          <a:srgbClr val="FFFFFF"/>
        </a:fontRef>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hueOff val="-136794"/>
              <a:satOff val="-2150"/>
              <a:lumOff val="15693"/>
            </a:schemeClr>
          </a:solidFill>
        </a:fill>
      </a:tcStyle>
    </a:firstCol>
    <a:la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lastRow>
    <a:fir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8EA5CB">
              <a:alpha val="25000"/>
            </a:srgbClr>
          </a:solidFill>
        </a:fill>
      </a:tcStyle>
    </a:band2H>
    <a:firstCol>
      <a:tcTxStyle b="off" i="off">
        <a:fontRef idx="min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chemeClr val="accent3">
              <a:alpha val="35000"/>
            </a:scheme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71" d="100"/>
          <a:sy n="71" d="100"/>
        </p:scale>
        <p:origin x="-1080" y="-120"/>
      </p:cViewPr>
      <p:guideLst>
        <p:guide orient="horz" pos="3072"/>
        <p:guide pos="409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interSettings" Target="printerSettings/printerSettings1.bin"/><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5" name="Shape 145"/>
          <p:cNvSpPr>
            <a:spLocks noGrp="1" noRot="1" noChangeAspect="1"/>
          </p:cNvSpPr>
          <p:nvPr>
            <p:ph type="sldImg"/>
          </p:nvPr>
        </p:nvSpPr>
        <p:spPr>
          <a:xfrm>
            <a:off x="1143000" y="685800"/>
            <a:ext cx="4572000" cy="3429000"/>
          </a:xfrm>
          <a:prstGeom prst="rect">
            <a:avLst/>
          </a:prstGeom>
        </p:spPr>
        <p:txBody>
          <a:bodyPr/>
          <a:lstStyle/>
          <a:p>
            <a:endParaRPr/>
          </a:p>
        </p:txBody>
      </p:sp>
      <p:sp>
        <p:nvSpPr>
          <p:cNvPr id="146" name="Shape 146"/>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4137463198"/>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 Id="rId3" Type="http://schemas.openxmlformats.org/officeDocument/2006/relationships/hyperlink" Target="https://flic.kr/p/9Bkxjo"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 Id="rId3" Type="http://schemas.openxmlformats.org/officeDocument/2006/relationships/hyperlink" Target="https://flic.kr/p/9YxwXp"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 Id="rId3" Type="http://schemas.openxmlformats.org/officeDocument/2006/relationships/hyperlink" Target="https://flic.kr/p/8MVYfc"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s://flic.kr/p/9LdVCR"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noRot="1" noChangeAspect="1"/>
          </p:cNvSpPr>
          <p:nvPr>
            <p:ph type="sldImg"/>
          </p:nvPr>
        </p:nvSpPr>
        <p:spPr>
          <a:prstGeom prst="rect">
            <a:avLst/>
          </a:prstGeom>
        </p:spPr>
        <p:txBody>
          <a:bodyPr/>
          <a:lstStyle/>
          <a:p>
            <a:endParaRPr/>
          </a:p>
        </p:txBody>
      </p:sp>
      <p:sp>
        <p:nvSpPr>
          <p:cNvPr id="151" name="Shape 151"/>
          <p:cNvSpPr>
            <a:spLocks noGrp="1"/>
          </p:cNvSpPr>
          <p:nvPr>
            <p:ph type="body" sz="quarter" idx="1"/>
          </p:nvPr>
        </p:nvSpPr>
        <p:spPr>
          <a:prstGeom prst="rect">
            <a:avLst/>
          </a:prstGeom>
        </p:spPr>
        <p:txBody>
          <a:bodyPr/>
          <a:lstStyle/>
          <a:p>
            <a:r>
              <a:t>In this section we will cover</a:t>
            </a:r>
          </a:p>
          <a:p>
            <a:r>
              <a:t>The major components of Spring Cloud Data Flow</a:t>
            </a:r>
          </a:p>
          <a:p>
            <a:r>
              <a:t>Go into some detail of each and a quick overview of what they do.</a:t>
            </a:r>
          </a:p>
          <a:p>
            <a:r>
              <a:t>Registering apps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noRot="1" noChangeAspect="1"/>
          </p:cNvSpPr>
          <p:nvPr>
            <p:ph type="sldImg"/>
          </p:nvPr>
        </p:nvSpPr>
        <p:spPr>
          <a:prstGeom prst="rect">
            <a:avLst/>
          </a:prstGeom>
        </p:spPr>
        <p:txBody>
          <a:bodyPr/>
          <a:lstStyle/>
          <a:p>
            <a:endParaRPr/>
          </a:p>
        </p:txBody>
      </p:sp>
      <p:sp>
        <p:nvSpPr>
          <p:cNvPr id="221" name="Shape 221"/>
          <p:cNvSpPr>
            <a:spLocks noGrp="1"/>
          </p:cNvSpPr>
          <p:nvPr>
            <p:ph type="body" sz="quarter" idx="1"/>
          </p:nvPr>
        </p:nvSpPr>
        <p:spPr>
          <a:prstGeom prst="rect">
            <a:avLst/>
          </a:prstGeom>
        </p:spPr>
        <p:txBody>
          <a:bodyPr/>
          <a:lstStyle/>
          <a:p>
            <a:pPr marL="228600" indent="-228600">
              <a:buSzPct val="100000"/>
              <a:buChar char="•"/>
            </a:pPr>
            <a:r>
              <a:t>Restful interface is offered from the SPI and thus all implementations support it.</a:t>
            </a:r>
          </a:p>
          <a:p>
            <a:pPr marL="228600" indent="-228600">
              <a:buSzPct val="100000"/>
              <a:buChar char="•"/>
            </a:pPr>
            <a:r>
              <a:t>This is good for CI implementations</a:t>
            </a:r>
          </a:p>
          <a:p>
            <a:pPr marL="228600" indent="-228600">
              <a:buSzPct val="100000"/>
              <a:buChar char="•"/>
            </a:pPr>
            <a:r>
              <a:t>Is build on Spring HATEOAS so it supports HATEOAS principles</a:t>
            </a:r>
          </a:p>
          <a:p>
            <a:pPr marL="457200" lvl="1" indent="-228600">
              <a:buSzPct val="100000"/>
              <a:buChar char="•"/>
            </a:pPr>
            <a:r>
              <a:t>Client doesn’t have to have prior knowledge of the server</a:t>
            </a:r>
          </a:p>
          <a:p>
            <a:pPr marL="228600" indent="-228600">
              <a:buSzPct val="100000"/>
              <a:buChar char="•"/>
            </a:pPr>
            <a:r>
              <a:t>The endpoints are broken down into the following categories:</a:t>
            </a:r>
          </a:p>
          <a:p>
            <a:pPr marL="457200" lvl="1" indent="-228600">
              <a:buSzPct val="100000"/>
              <a:buChar char="•"/>
            </a:pPr>
            <a:r>
              <a:t>Streams</a:t>
            </a:r>
          </a:p>
          <a:p>
            <a:pPr marL="457200" lvl="1" indent="-228600">
              <a:buSzPct val="100000"/>
              <a:buChar char="•"/>
            </a:pPr>
            <a:r>
              <a:t>Runtime</a:t>
            </a:r>
          </a:p>
          <a:p>
            <a:pPr marL="457200" lvl="1" indent="-228600">
              <a:buSzPct val="100000"/>
              <a:buChar char="•"/>
            </a:pPr>
            <a:r>
              <a:t>Tasks</a:t>
            </a:r>
          </a:p>
          <a:p>
            <a:pPr marL="457200" lvl="1" indent="-228600">
              <a:buSzPct val="100000"/>
              <a:buChar char="•"/>
            </a:pPr>
            <a:r>
              <a:t>Jobs</a:t>
            </a:r>
          </a:p>
          <a:p>
            <a:pPr marL="457200" lvl="1" indent="-228600">
              <a:buSzPct val="100000"/>
              <a:buChar char="•"/>
            </a:pPr>
            <a:r>
              <a:t>Metrics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Shape 225"/>
          <p:cNvSpPr>
            <a:spLocks noGrp="1" noRot="1" noChangeAspect="1"/>
          </p:cNvSpPr>
          <p:nvPr>
            <p:ph type="sldImg"/>
          </p:nvPr>
        </p:nvSpPr>
        <p:spPr>
          <a:prstGeom prst="rect">
            <a:avLst/>
          </a:prstGeom>
        </p:spPr>
        <p:txBody>
          <a:bodyPr/>
          <a:lstStyle/>
          <a:p>
            <a:endParaRPr/>
          </a:p>
        </p:txBody>
      </p:sp>
      <p:sp>
        <p:nvSpPr>
          <p:cNvPr id="226" name="Shape 226"/>
          <p:cNvSpPr>
            <a:spLocks noGrp="1"/>
          </p:cNvSpPr>
          <p:nvPr>
            <p:ph type="body" sz="quarter" idx="1"/>
          </p:nvPr>
        </p:nvSpPr>
        <p:spPr>
          <a:prstGeom prst="rect">
            <a:avLst/>
          </a:prstGeom>
        </p:spPr>
        <p:txBody>
          <a:bodyPr/>
          <a:lstStyle/>
          <a:p>
            <a:r>
              <a:t>Spring Cloud Deployer</a:t>
            </a:r>
          </a:p>
          <a:p>
            <a:pPr marL="228600" indent="-228600">
              <a:buSzPct val="100000"/>
              <a:buChar char="•"/>
            </a:pPr>
            <a:r>
              <a:t>Provides a common means to deploy applications to a platform</a:t>
            </a:r>
          </a:p>
          <a:p>
            <a:pPr marL="228600" indent="-228600">
              <a:buSzPct val="100000"/>
              <a:buChar char="•"/>
            </a:pPr>
            <a:r>
              <a:t>Based on the Spring Cloud Deployer project https://github.com/spring-cloud/spring-cloud-deployer</a:t>
            </a:r>
          </a:p>
          <a:p>
            <a:pPr marL="228600" indent="-228600">
              <a:buSzPct val="100000"/>
              <a:buChar char="•"/>
            </a:pPr>
            <a:r>
              <a:t>Each Spring Cloud Data Flow Server implementation uses one deployer.  The current deployers that we support are:</a:t>
            </a:r>
          </a:p>
          <a:p>
            <a:pPr marL="701842" lvl="1" indent="-257342">
              <a:buSzPct val="75000"/>
              <a:buChar char="•"/>
            </a:pPr>
            <a:r>
              <a:t>CF</a:t>
            </a:r>
          </a:p>
          <a:p>
            <a:pPr marL="701842" lvl="1" indent="-257342">
              <a:buSzPct val="75000"/>
              <a:buChar char="•"/>
            </a:pPr>
            <a:r>
              <a:t>Mesos</a:t>
            </a:r>
          </a:p>
          <a:p>
            <a:pPr marL="701842" lvl="1" indent="-257342">
              <a:buSzPct val="75000"/>
              <a:buChar char="•"/>
            </a:pPr>
            <a:r>
              <a:t>Kubernetes</a:t>
            </a:r>
          </a:p>
          <a:p>
            <a:pPr marL="701842" lvl="1" indent="-257342">
              <a:buSzPct val="75000"/>
              <a:buChar char="•"/>
            </a:pPr>
            <a:r>
              <a:t>Yarn</a:t>
            </a:r>
          </a:p>
          <a:p>
            <a:pPr marL="701842" lvl="1" indent="-257342">
              <a:buSzPct val="75000"/>
              <a:buChar char="•"/>
            </a:pPr>
            <a:r>
              <a:t>Local</a:t>
            </a:r>
          </a:p>
          <a:p>
            <a:pPr marL="701842" lvl="1" indent="-257342">
              <a:buSzPct val="75000"/>
              <a:buChar char="•"/>
            </a:pPr>
            <a:r>
              <a:t>Others have been added by the community</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hape 230"/>
          <p:cNvSpPr>
            <a:spLocks noGrp="1" noRot="1" noChangeAspect="1"/>
          </p:cNvSpPr>
          <p:nvPr>
            <p:ph type="sldImg"/>
          </p:nvPr>
        </p:nvSpPr>
        <p:spPr>
          <a:prstGeom prst="rect">
            <a:avLst/>
          </a:prstGeom>
        </p:spPr>
        <p:txBody>
          <a:bodyPr/>
          <a:lstStyle/>
          <a:p>
            <a:endParaRPr/>
          </a:p>
        </p:txBody>
      </p:sp>
      <p:sp>
        <p:nvSpPr>
          <p:cNvPr id="231" name="Shape 231"/>
          <p:cNvSpPr>
            <a:spLocks noGrp="1"/>
          </p:cNvSpPr>
          <p:nvPr>
            <p:ph type="body" sz="quarter" idx="1"/>
          </p:nvPr>
        </p:nvSpPr>
        <p:spPr>
          <a:prstGeom prst="rect">
            <a:avLst/>
          </a:prstGeom>
        </p:spPr>
        <p:txBody>
          <a:bodyPr/>
          <a:lstStyle/>
          <a:p>
            <a:r>
              <a:t>SCDF Server Types</a:t>
            </a:r>
          </a:p>
          <a:p>
            <a:pPr marL="257342" indent="-257342">
              <a:buSzPct val="75000"/>
              <a:buChar char="•"/>
            </a:pPr>
            <a:r>
              <a:t>Spring Cloud Dataflow has a separate server for each deployment type.</a:t>
            </a:r>
          </a:p>
          <a:p>
            <a:pPr marL="257342" indent="-257342">
              <a:buSzPct val="75000"/>
              <a:buChar char="•"/>
            </a:pPr>
            <a:r>
              <a:t>Cloud Foundry - https://github.com/spring-cloud/spring-cloud-dataflow-server-cloudfoundry</a:t>
            </a:r>
          </a:p>
          <a:p>
            <a:pPr marL="257342" indent="-257342">
              <a:buSzPct val="75000"/>
              <a:buChar char="•"/>
            </a:pPr>
            <a:r>
              <a:t>Mesos -  https://github.com/spring-cloud/spring-cloud-dataflow-server-mesos</a:t>
            </a:r>
          </a:p>
          <a:p>
            <a:pPr marL="257342" indent="-257342">
              <a:buSzPct val="75000"/>
              <a:buChar char="•"/>
            </a:pPr>
            <a:r>
              <a:t>Yarn - https://github.com/spring-cloud/spring-cloud-dataflow-server-yarn</a:t>
            </a:r>
          </a:p>
          <a:p>
            <a:pPr marL="257342" indent="-257342">
              <a:buSzPct val="75000"/>
              <a:buChar char="•"/>
            </a:pPr>
            <a:r>
              <a:t>Kubernetes - https://github.com/spring-cloud/spring-cloud-dataflow-server-kubernetes</a:t>
            </a:r>
          </a:p>
          <a:p>
            <a:pPr marL="257342" indent="-257342">
              <a:buSzPct val="75000"/>
              <a:buChar char="•"/>
            </a:pPr>
            <a:r>
              <a:t>Local -SPI</a:t>
            </a:r>
          </a:p>
          <a:p>
            <a:pPr marL="257342" indent="-257342">
              <a:buSzPct val="75000"/>
              <a:buChar char="•"/>
            </a:pPr>
            <a:r>
              <a:t>But all are based on the Spring Cloud Data Flow SPI - https://github.com/spring-cloud/spring-cloud-dataflow</a:t>
            </a:r>
          </a:p>
          <a:p>
            <a:pPr marL="257342" indent="-257342">
              <a:buSzPct val="75000"/>
              <a:buChar char="•"/>
            </a:pPr>
            <a:r>
              <a:t>Can you support multiple platforms on a single SCDF instance? </a:t>
            </a:r>
          </a:p>
          <a:p>
            <a:pPr marL="701842" lvl="1" indent="-257342">
              <a:buSzPct val="75000"/>
              <a:buChar char="•"/>
            </a:pPr>
            <a:r>
              <a:t>The answer is no.  Each server supports only one platform.</a:t>
            </a:r>
          </a:p>
          <a:p>
            <a:pPr marL="257342" indent="-257342">
              <a:buSzPct val="75000"/>
              <a:buChar char="•"/>
            </a:pPr>
            <a:r>
              <a:t>Why we are using Local</a:t>
            </a:r>
          </a:p>
          <a:p>
            <a:pPr marL="701842" lvl="1" indent="-257342">
              <a:buSzPct val="75000"/>
              <a:buChar char="•"/>
            </a:pPr>
            <a:r>
              <a:t>Meant for development purposes</a:t>
            </a:r>
          </a:p>
          <a:p>
            <a:pPr marL="701842" lvl="1" indent="-257342">
              <a:buSzPct val="75000"/>
              <a:buChar char="•"/>
            </a:pPr>
            <a:r>
              <a:t>Wanted to run it locally on your Machines</a:t>
            </a:r>
          </a:p>
          <a:p>
            <a:pPr marL="701842" lvl="1" indent="-257342">
              <a:buSzPct val="75000"/>
              <a:buChar char="•"/>
            </a:pPr>
            <a:r>
              <a:t>Wanted fast deployment to speed up labs</a:t>
            </a:r>
          </a:p>
          <a:p>
            <a:pPr marL="701842" lvl="1" indent="-257342">
              <a:buSzPct val="75000"/>
              <a:buChar char="•"/>
            </a:pPr>
            <a:r>
              <a:t>Wanted simple install (Yarn isn’t easy to install)</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t>SCDF Repository</a:t>
            </a:r>
          </a:p>
          <a:p>
            <a:pPr marL="257342" indent="-257342">
              <a:buSzPct val="75000"/>
              <a:buChar char="•"/>
            </a:pPr>
            <a:r>
              <a:t>Is an external relational database that stores:</a:t>
            </a:r>
          </a:p>
          <a:p>
            <a:pPr marL="701842" lvl="1" indent="-257342">
              <a:buSzPct val="75000"/>
              <a:buChar char="•"/>
            </a:pPr>
            <a:r>
              <a:t>Stream Definitions</a:t>
            </a:r>
          </a:p>
          <a:p>
            <a:pPr marL="701842" lvl="1" indent="-257342">
              <a:buSzPct val="75000"/>
              <a:buChar char="•"/>
            </a:pPr>
            <a:r>
              <a:t>Task Definitions</a:t>
            </a:r>
          </a:p>
          <a:p>
            <a:pPr marL="701842" lvl="1" indent="-257342">
              <a:buSzPct val="75000"/>
              <a:buChar char="•"/>
            </a:pPr>
            <a:r>
              <a:t>URI’s to the apps</a:t>
            </a:r>
          </a:p>
          <a:p>
            <a:pPr marL="701842" lvl="1" indent="-257342">
              <a:buSzPct val="75000"/>
              <a:buChar char="•"/>
            </a:pPr>
            <a:r>
              <a:t>Task Execution Statuses</a:t>
            </a:r>
          </a:p>
          <a:p>
            <a:pPr marL="701842" lvl="1" indent="-257342">
              <a:buSzPct val="75000"/>
              <a:buChar char="•"/>
            </a:pPr>
            <a:r>
              <a:t>Job Statuses</a:t>
            </a:r>
          </a:p>
          <a:p>
            <a:pPr marL="257342" indent="-257342">
              <a:buSzPct val="75000"/>
              <a:buChar char="•"/>
            </a:pPr>
            <a:r>
              <a:t>By default Local uses an embedded H2 database</a:t>
            </a:r>
          </a:p>
          <a:p>
            <a:pPr marL="257342" indent="-257342">
              <a:buSzPct val="75000"/>
              <a:buChar char="•"/>
            </a:pPr>
            <a:r>
              <a:t>Currently supported (out of the box) H2, HSQLDB, MySQL, POSTGRESQL</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noRot="1" noChangeAspect="1"/>
          </p:cNvSpPr>
          <p:nvPr>
            <p:ph type="sldImg"/>
          </p:nvPr>
        </p:nvSpPr>
        <p:spPr>
          <a:prstGeom prst="rect">
            <a:avLst/>
          </a:prstGeom>
        </p:spPr>
        <p:txBody>
          <a:bodyPr/>
          <a:lstStyle/>
          <a:p>
            <a:endParaRPr/>
          </a:p>
        </p:txBody>
      </p:sp>
      <p:sp>
        <p:nvSpPr>
          <p:cNvPr id="241" name="Shape 241"/>
          <p:cNvSpPr>
            <a:spLocks noGrp="1"/>
          </p:cNvSpPr>
          <p:nvPr>
            <p:ph type="body" sz="quarter" idx="1"/>
          </p:nvPr>
        </p:nvSpPr>
        <p:spPr>
          <a:prstGeom prst="rect">
            <a:avLst/>
          </a:prstGeom>
        </p:spPr>
        <p:txBody>
          <a:bodyPr/>
          <a:lstStyle/>
          <a:p>
            <a:r>
              <a:t>Analytics Repository</a:t>
            </a:r>
          </a:p>
          <a:p>
            <a:pPr marL="701842" lvl="1" indent="-257342">
              <a:buSzPct val="75000"/>
              <a:buChar char="•"/>
            </a:pPr>
            <a:r>
              <a:t>Is an external Redis database that stores:</a:t>
            </a:r>
          </a:p>
          <a:p>
            <a:pPr marL="701842" lvl="1" indent="-257342">
              <a:buSzPct val="75000"/>
              <a:buChar char="•"/>
            </a:pPr>
            <a:r>
              <a:t>Counts</a:t>
            </a:r>
          </a:p>
          <a:p>
            <a:pPr marL="701842" lvl="1" indent="-257342">
              <a:buSzPct val="75000"/>
              <a:buChar char="•"/>
            </a:pPr>
            <a:r>
              <a:t>Aggregate-Counters</a:t>
            </a:r>
          </a:p>
          <a:p>
            <a:pPr marL="701842" lvl="1" indent="-257342">
              <a:buSzPct val="75000"/>
              <a:buChar char="•"/>
            </a:pPr>
            <a:r>
              <a:t>Field Value Counters</a:t>
            </a:r>
          </a:p>
          <a:p>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Shape 245"/>
          <p:cNvSpPr>
            <a:spLocks noGrp="1" noRot="1" noChangeAspect="1"/>
          </p:cNvSpPr>
          <p:nvPr>
            <p:ph type="sldImg"/>
          </p:nvPr>
        </p:nvSpPr>
        <p:spPr>
          <a:prstGeom prst="rect">
            <a:avLst/>
          </a:prstGeom>
        </p:spPr>
        <p:txBody>
          <a:bodyPr/>
          <a:lstStyle/>
          <a:p>
            <a:endParaRPr/>
          </a:p>
        </p:txBody>
      </p:sp>
      <p:sp>
        <p:nvSpPr>
          <p:cNvPr id="246" name="Shape 246"/>
          <p:cNvSpPr>
            <a:spLocks noGrp="1"/>
          </p:cNvSpPr>
          <p:nvPr>
            <p:ph type="body" sz="quarter" idx="1"/>
          </p:nvPr>
        </p:nvSpPr>
        <p:spPr>
          <a:prstGeom prst="rect">
            <a:avLst/>
          </a:prstGeom>
        </p:spPr>
        <p:txBody>
          <a:bodyPr/>
          <a:lstStyle/>
          <a:p>
            <a:r>
              <a:t>SCDF UI</a:t>
            </a:r>
          </a:p>
          <a:p>
            <a:r>
              <a:t>Offers an UI interface to the features offered by the RestfulAPI</a:t>
            </a:r>
          </a:p>
          <a:p>
            <a:pPr marL="257342" indent="-257342">
              <a:buSzPct val="75000"/>
              <a:buChar char="•"/>
            </a:pPr>
            <a:r>
              <a:t>Accessible via the /dashboard endpoint ie. localhost:9393/dashboard</a:t>
            </a:r>
          </a:p>
          <a:p>
            <a:pPr marL="257342" indent="-257342">
              <a:buSzPct val="75000"/>
              <a:buChar char="•"/>
            </a:pPr>
            <a:r>
              <a:t>Stream Creation, destruction and monitoring</a:t>
            </a:r>
          </a:p>
          <a:p>
            <a:pPr marL="257342" indent="-257342">
              <a:buSzPct val="75000"/>
              <a:buChar char="•"/>
            </a:pPr>
            <a:r>
              <a:t>Task Creation, destruction and monitoring</a:t>
            </a:r>
          </a:p>
          <a:p>
            <a:pPr marL="257342" indent="-257342">
              <a:buSzPct val="75000"/>
              <a:buChar char="•"/>
            </a:pPr>
            <a:r>
              <a:t>App registration</a:t>
            </a:r>
          </a:p>
          <a:p>
            <a:pPr marL="257342" indent="-257342">
              <a:buSzPct val="75000"/>
              <a:buChar char="•"/>
            </a:pPr>
            <a:r>
              <a:t>Metrics montoring</a:t>
            </a:r>
          </a:p>
          <a:p>
            <a:pPr marL="257342" indent="-257342">
              <a:buSzPct val="75000"/>
              <a:buChar char="•"/>
            </a:pPr>
            <a:r>
              <a:t>Job Monitoring</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noRot="1" noChangeAspect="1"/>
          </p:cNvSpPr>
          <p:nvPr>
            <p:ph type="sldImg"/>
          </p:nvPr>
        </p:nvSpPr>
        <p:spPr>
          <a:prstGeom prst="rect">
            <a:avLst/>
          </a:prstGeom>
        </p:spPr>
        <p:txBody>
          <a:bodyPr/>
          <a:lstStyle/>
          <a:p>
            <a:endParaRPr/>
          </a:p>
        </p:txBody>
      </p:sp>
      <p:sp>
        <p:nvSpPr>
          <p:cNvPr id="251" name="Shape 251"/>
          <p:cNvSpPr>
            <a:spLocks noGrp="1"/>
          </p:cNvSpPr>
          <p:nvPr>
            <p:ph type="body" sz="quarter" idx="1"/>
          </p:nvPr>
        </p:nvSpPr>
        <p:spPr>
          <a:prstGeom prst="rect">
            <a:avLst/>
          </a:prstGeom>
        </p:spPr>
        <p:txBody>
          <a:bodyPr/>
          <a:lstStyle/>
          <a:p>
            <a:r>
              <a:t>SCDF Shell</a:t>
            </a:r>
          </a:p>
          <a:p>
            <a:pPr marL="257342" indent="-257342">
              <a:buSzPct val="75000"/>
              <a:buChar char="•"/>
            </a:pPr>
            <a:r>
              <a:t>Offers a command line interface to interface with the Restful API</a:t>
            </a:r>
          </a:p>
          <a:p>
            <a:pPr marL="257342" indent="-257342">
              <a:buSzPct val="75000"/>
              <a:buChar char="•"/>
            </a:pPr>
            <a:r>
              <a:t>The shell has no real knowledge of the SCDF except what it gets from the Spring Cloud Data Flow Server</a:t>
            </a:r>
          </a:p>
          <a:p>
            <a:pPr marL="257342" indent="-257342">
              <a:buSzPct val="75000"/>
              <a:buChar char="•"/>
            </a:pPr>
            <a:r>
              <a:t>Since it is a stand-alone app it can connect to any SCDF server that has its Restful API available for access</a:t>
            </a:r>
          </a:p>
          <a:p>
            <a:pPr marL="257342" indent="-257342">
              <a:buSzPct val="75000"/>
              <a:buChar char="•"/>
            </a:pPr>
            <a:r>
              <a:t>By default it looks at localhost:9393/</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a:spLocks noGrp="1" noRot="1" noChangeAspect="1"/>
          </p:cNvSpPr>
          <p:nvPr>
            <p:ph type="sldImg"/>
          </p:nvPr>
        </p:nvSpPr>
        <p:spPr>
          <a:prstGeom prst="rect">
            <a:avLst/>
          </a:prstGeom>
        </p:spPr>
        <p:txBody>
          <a:bodyPr/>
          <a:lstStyle/>
          <a:p>
            <a:endParaRPr/>
          </a:p>
        </p:txBody>
      </p:sp>
      <p:sp>
        <p:nvSpPr>
          <p:cNvPr id="256" name="Shape 256"/>
          <p:cNvSpPr>
            <a:spLocks noGrp="1"/>
          </p:cNvSpPr>
          <p:nvPr>
            <p:ph type="body" sz="quarter" idx="1"/>
          </p:nvPr>
        </p:nvSpPr>
        <p:spPr>
          <a:prstGeom prst="rect">
            <a:avLst/>
          </a:prstGeom>
        </p:spPr>
        <p:txBody>
          <a:bodyPr/>
          <a:lstStyle/>
          <a:p>
            <a:r>
              <a:t>Now we have the basic components that makeup a SCDF Server.</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Shape 267"/>
          <p:cNvSpPr>
            <a:spLocks noGrp="1" noRot="1" noChangeAspect="1"/>
          </p:cNvSpPr>
          <p:nvPr>
            <p:ph type="sldImg"/>
          </p:nvPr>
        </p:nvSpPr>
        <p:spPr>
          <a:prstGeom prst="rect">
            <a:avLst/>
          </a:prstGeom>
        </p:spPr>
        <p:txBody>
          <a:bodyPr/>
          <a:lstStyle/>
          <a:p>
            <a:endParaRPr/>
          </a:p>
        </p:txBody>
      </p:sp>
      <p:sp>
        <p:nvSpPr>
          <p:cNvPr id="268" name="Shape 268"/>
          <p:cNvSpPr>
            <a:spLocks noGrp="1"/>
          </p:cNvSpPr>
          <p:nvPr>
            <p:ph type="body" sz="quarter" idx="1"/>
          </p:nvPr>
        </p:nvSpPr>
        <p:spPr>
          <a:prstGeom prst="rect">
            <a:avLst/>
          </a:prstGeom>
        </p:spPr>
        <p:txBody>
          <a:bodyPr/>
          <a:lstStyle/>
          <a:p>
            <a:r>
              <a:t>Deployment Strategy 1 Run SCDF externally to the platform</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Shape 280"/>
          <p:cNvSpPr>
            <a:spLocks noGrp="1" noRot="1" noChangeAspect="1"/>
          </p:cNvSpPr>
          <p:nvPr>
            <p:ph type="sldImg"/>
          </p:nvPr>
        </p:nvSpPr>
        <p:spPr>
          <a:prstGeom prst="rect">
            <a:avLst/>
          </a:prstGeom>
        </p:spPr>
        <p:txBody>
          <a:bodyPr/>
          <a:lstStyle/>
          <a:p>
            <a:endParaRPr/>
          </a:p>
        </p:txBody>
      </p:sp>
      <p:sp>
        <p:nvSpPr>
          <p:cNvPr id="281" name="Shape 281"/>
          <p:cNvSpPr>
            <a:spLocks noGrp="1"/>
          </p:cNvSpPr>
          <p:nvPr>
            <p:ph type="body" sz="quarter" idx="1"/>
          </p:nvPr>
        </p:nvSpPr>
        <p:spPr>
          <a:prstGeom prst="rect">
            <a:avLst/>
          </a:prstGeom>
        </p:spPr>
        <p:txBody>
          <a:bodyPr/>
          <a:lstStyle/>
          <a:p>
            <a:r>
              <a:t>Deployment Strategy 1 Run SCDF on the platform</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a:spLocks noGrp="1" noRot="1" noChangeAspect="1"/>
          </p:cNvSpPr>
          <p:nvPr>
            <p:ph type="sldImg"/>
          </p:nvPr>
        </p:nvSpPr>
        <p:spPr>
          <a:prstGeom prst="rect">
            <a:avLst/>
          </a:prstGeom>
        </p:spPr>
        <p:txBody>
          <a:bodyPr/>
          <a:lstStyle/>
          <a:p>
            <a:endParaRPr/>
          </a:p>
        </p:txBody>
      </p:sp>
      <p:sp>
        <p:nvSpPr>
          <p:cNvPr id="176" name="Shape 176"/>
          <p:cNvSpPr>
            <a:spLocks noGrp="1"/>
          </p:cNvSpPr>
          <p:nvPr>
            <p:ph type="body" sz="quarter" idx="1"/>
          </p:nvPr>
        </p:nvSpPr>
        <p:spPr>
          <a:prstGeom prst="rect">
            <a:avLst/>
          </a:prstGeom>
        </p:spPr>
        <p:txBody>
          <a:bodyPr/>
          <a:lstStyle/>
          <a:p>
            <a:endParaRPr/>
          </a:p>
          <a:p>
            <a:r>
              <a:rPr u="sng">
                <a:hlinkClick r:id="rId3"/>
              </a:rPr>
              <a:t>https://flic.kr/p/9Bkxjo</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noRot="1" noChangeAspect="1"/>
          </p:cNvSpPr>
          <p:nvPr>
            <p:ph type="sldImg"/>
          </p:nvPr>
        </p:nvSpPr>
        <p:spPr>
          <a:prstGeom prst="rect">
            <a:avLst/>
          </a:prstGeom>
        </p:spPr>
        <p:txBody>
          <a:bodyPr/>
          <a:lstStyle/>
          <a:p>
            <a:endParaRPr/>
          </a:p>
        </p:txBody>
      </p:sp>
      <p:sp>
        <p:nvSpPr>
          <p:cNvPr id="286" name="Shape 286"/>
          <p:cNvSpPr>
            <a:spLocks noGrp="1"/>
          </p:cNvSpPr>
          <p:nvPr>
            <p:ph type="body" sz="quarter" idx="1"/>
          </p:nvPr>
        </p:nvSpPr>
        <p:spPr>
          <a:prstGeom prst="rect">
            <a:avLst/>
          </a:prstGeom>
        </p:spPr>
        <p:txBody>
          <a:bodyPr/>
          <a:lstStyle/>
          <a:p>
            <a:pPr marL="257342" indent="-257342">
              <a:buSzPct val="75000"/>
              <a:buChar char="•"/>
            </a:pPr>
            <a:r>
              <a:t>Startup Data Flow Server</a:t>
            </a:r>
          </a:p>
          <a:p>
            <a:pPr marL="257342" indent="-257342">
              <a:buSzPct val="75000"/>
              <a:buChar char="•"/>
            </a:pPr>
            <a:r>
              <a:t>Startup Shell</a:t>
            </a:r>
          </a:p>
          <a:p>
            <a:pPr marL="257342" indent="-257342">
              <a:buSzPct val="75000"/>
              <a:buChar char="•"/>
            </a:pPr>
            <a:r>
              <a:t>Startup Rabbit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Shape 291"/>
          <p:cNvSpPr>
            <a:spLocks noGrp="1" noRot="1" noChangeAspect="1"/>
          </p:cNvSpPr>
          <p:nvPr>
            <p:ph type="sldImg"/>
          </p:nvPr>
        </p:nvSpPr>
        <p:spPr>
          <a:prstGeom prst="rect">
            <a:avLst/>
          </a:prstGeom>
        </p:spPr>
        <p:txBody>
          <a:bodyPr/>
          <a:lstStyle/>
          <a:p>
            <a:endParaRPr/>
          </a:p>
        </p:txBody>
      </p:sp>
      <p:sp>
        <p:nvSpPr>
          <p:cNvPr id="292" name="Shape 292"/>
          <p:cNvSpPr>
            <a:spLocks noGrp="1"/>
          </p:cNvSpPr>
          <p:nvPr>
            <p:ph type="body" sz="quarter" idx="1"/>
          </p:nvPr>
        </p:nvSpPr>
        <p:spPr>
          <a:prstGeom prst="rect">
            <a:avLst/>
          </a:prstGeom>
        </p:spPr>
        <p:txBody>
          <a:bodyPr/>
          <a:lstStyle/>
          <a:p>
            <a:pPr marL="257342" indent="-257342">
              <a:buSzPct val="75000"/>
              <a:buChar char="•"/>
            </a:pPr>
            <a:r>
              <a:t>Https</a:t>
            </a:r>
          </a:p>
          <a:p>
            <a:pPr marL="257342" indent="-257342">
              <a:buSzPct val="75000"/>
              <a:buChar char="•"/>
            </a:pPr>
            <a:r>
              <a:t>Basic Authentication via LDAP or File based</a:t>
            </a:r>
          </a:p>
          <a:p>
            <a:pPr marL="257342" indent="-257342">
              <a:buSzPct val="75000"/>
              <a:buChar char="•"/>
            </a:pPr>
            <a:r>
              <a:t>Single Sign On OAuth</a:t>
            </a:r>
          </a:p>
          <a:p>
            <a:pPr marL="257342" indent="-257342">
              <a:buSzPct val="75000"/>
              <a:buChar char="•"/>
            </a:pPr>
            <a:r>
              <a:t>Authorization will be added on 1.2</a:t>
            </a:r>
          </a:p>
          <a:p>
            <a:r>
              <a:t>https://flic.kr/p/igAH3a</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p>
            <a:pPr marL="257342" indent="-257342">
              <a:buSzPct val="75000"/>
              <a:buChar char="•"/>
            </a:pPr>
            <a:r>
              <a:t>Setup using typical Boot properties</a:t>
            </a:r>
          </a:p>
          <a:p>
            <a:pPr marL="701842" lvl="1" indent="-257342">
              <a:buSzPct val="75000"/>
              <a:buChar char="•"/>
            </a:pPr>
            <a:r>
              <a:t>Environment</a:t>
            </a:r>
          </a:p>
          <a:p>
            <a:pPr marL="701842" lvl="1" indent="-257342">
              <a:buSzPct val="75000"/>
              <a:buChar char="•"/>
            </a:pPr>
            <a:r>
              <a:t>command line</a:t>
            </a:r>
          </a:p>
          <a:p>
            <a:pPr marL="701842" lvl="1" indent="-257342">
              <a:buSzPct val="75000"/>
              <a:buChar char="•"/>
            </a:pPr>
            <a:r>
              <a:t>yaml </a:t>
            </a:r>
          </a:p>
          <a:p>
            <a:pPr marL="1146342" lvl="2" indent="-257342">
              <a:buSzPct val="75000"/>
              <a:buChar char="•"/>
            </a:pPr>
            <a:r>
              <a:t>set location of yams file by using the following config: spring.config.location=&lt;wherever&gt;/application.yml </a:t>
            </a:r>
          </a:p>
          <a:p>
            <a:pPr marL="701842" lvl="1" indent="-257342">
              <a:buSzPct val="75000"/>
              <a:buChar char="•"/>
            </a:pPr>
            <a:r>
              <a:t>etc</a:t>
            </a:r>
          </a:p>
          <a:p>
            <a:r>
              <a:t>https://flic.kr/p/oEFEGs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Shape 303"/>
          <p:cNvSpPr>
            <a:spLocks noGrp="1" noRot="1" noChangeAspect="1"/>
          </p:cNvSpPr>
          <p:nvPr>
            <p:ph type="sldImg"/>
          </p:nvPr>
        </p:nvSpPr>
        <p:spPr>
          <a:prstGeom prst="rect">
            <a:avLst/>
          </a:prstGeom>
        </p:spPr>
        <p:txBody>
          <a:bodyPr/>
          <a:lstStyle/>
          <a:p>
            <a:endParaRPr/>
          </a:p>
        </p:txBody>
      </p:sp>
      <p:sp>
        <p:nvSpPr>
          <p:cNvPr id="304" name="Shape 304"/>
          <p:cNvSpPr>
            <a:spLocks noGrp="1"/>
          </p:cNvSpPr>
          <p:nvPr>
            <p:ph type="body" sz="quarter" idx="1"/>
          </p:nvPr>
        </p:nvSpPr>
        <p:spPr>
          <a:prstGeom prst="rect">
            <a:avLst/>
          </a:prstGeom>
        </p:spPr>
        <p:txBody>
          <a:bodyPr/>
          <a:lstStyle/>
          <a:p>
            <a:pPr marL="257342" indent="-257342">
              <a:buSzPct val="75000"/>
              <a:buChar char="•"/>
            </a:pPr>
            <a:r>
              <a:t>We invision using apps from a market place for apps. </a:t>
            </a:r>
          </a:p>
          <a:p>
            <a:pPr marL="257342" indent="-257342">
              <a:buSzPct val="75000"/>
              <a:buChar char="•"/>
            </a:pPr>
            <a:r>
              <a:t>You may have special team that generates a specific type of apps and then you can re-use those apps.</a:t>
            </a:r>
          </a:p>
          <a:p>
            <a:pPr marL="701842" lvl="1" indent="-257342">
              <a:buSzPct val="75000"/>
              <a:buChar char="•"/>
            </a:pPr>
            <a:r>
              <a:t>i.e. DataScience Apps</a:t>
            </a:r>
          </a:p>
          <a:p>
            <a:pPr marL="257342" indent="-257342">
              <a:buSzPct val="75000"/>
              <a:buChar char="•"/>
            </a:pPr>
            <a:r>
              <a:t>As we just discovered there are no apps</a:t>
            </a:r>
          </a:p>
          <a:p>
            <a:pPr marL="701842" lvl="1" indent="-257342">
              <a:buSzPct val="75000"/>
              <a:buChar char="•"/>
            </a:pPr>
            <a:r>
              <a:t>Spring Cloud Data Flow out of the box does not have a default set of apps that are available.  </a:t>
            </a:r>
          </a:p>
          <a:p>
            <a:pPr marL="257342" indent="-257342">
              <a:buSzPct val="75000"/>
              <a:buChar char="•"/>
            </a:pPr>
            <a:r>
              <a:t>You can register the apps that you want or </a:t>
            </a:r>
          </a:p>
          <a:p>
            <a:pPr marL="257342" indent="-257342">
              <a:buSzPct val="75000"/>
              <a:buChar char="•"/>
            </a:pPr>
            <a:r>
              <a:t>You can import from our Spring Cloud App Starters if you wish to have a base set</a:t>
            </a:r>
          </a:p>
          <a:p>
            <a:pPr marL="701842" lvl="1" indent="-257342">
              <a:buSzPct val="75000"/>
              <a:buChar char="•"/>
            </a:pPr>
            <a:r>
              <a:t>app import --uri http://bit.ly/Avogadro-GA-stream-applications-rabbit-maven</a:t>
            </a:r>
          </a:p>
          <a:p>
            <a:pPr marL="257342" indent="-257342">
              <a:buSzPct val="75000"/>
              <a:buChar char="•"/>
            </a:pPr>
            <a:r>
              <a:t>Now you can list the apps by executing an app list</a:t>
            </a:r>
          </a:p>
          <a:p>
            <a:pPr marL="257342" indent="-257342">
              <a:buSzPct val="75000"/>
              <a:buChar char="•"/>
            </a:pPr>
            <a:r>
              <a:t>Get the details about a specific app i.e. app info &lt;apptype&gt;:appName</a:t>
            </a:r>
          </a:p>
          <a:p>
            <a:pPr marL="257342" indent="-257342">
              <a:buSzPct val="75000"/>
              <a:buChar char="•"/>
            </a:pPr>
            <a:r>
              <a:t>Unregister the app.  App unregister --name appName --type apptype</a:t>
            </a:r>
          </a:p>
          <a:p>
            <a:pPr marL="257342" indent="-257342">
              <a:buSzPct val="75000"/>
              <a:buChar char="•"/>
            </a:pPr>
            <a:r>
              <a:t>App registration does not mean that the app has been pulled down to your server(when using https or maven).</a:t>
            </a:r>
          </a:p>
          <a:p>
            <a:pPr marL="701842" lvl="1" indent="-257342">
              <a:buSzPct val="75000"/>
              <a:buChar char="•"/>
            </a:pPr>
            <a:r>
              <a:t>It is only pulled into the maven repo or to file system when you deploy a stream, launch a task or execute app info</a:t>
            </a:r>
          </a:p>
          <a:p>
            <a:r>
              <a:t>https://flic.kr/p/9zUCyn</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a:spLocks noGrp="1" noRot="1" noChangeAspect="1"/>
          </p:cNvSpPr>
          <p:nvPr>
            <p:ph type="sldImg"/>
          </p:nvPr>
        </p:nvSpPr>
        <p:spPr>
          <a:prstGeom prst="rect">
            <a:avLst/>
          </a:prstGeom>
        </p:spPr>
        <p:txBody>
          <a:bodyPr/>
          <a:lstStyle/>
          <a:p>
            <a:endParaRPr/>
          </a:p>
        </p:txBody>
      </p:sp>
      <p:sp>
        <p:nvSpPr>
          <p:cNvPr id="310" name="Shape 310"/>
          <p:cNvSpPr>
            <a:spLocks noGrp="1"/>
          </p:cNvSpPr>
          <p:nvPr>
            <p:ph type="body" sz="quarter" idx="1"/>
          </p:nvPr>
        </p:nvSpPr>
        <p:spPr>
          <a:prstGeom prst="rect">
            <a:avLst/>
          </a:prstGeom>
        </p:spPr>
        <p:txBody>
          <a:bodyPr/>
          <a:lstStyle/>
          <a:p>
            <a:r>
              <a:t>Registration sample</a:t>
            </a:r>
          </a:p>
          <a:p>
            <a:pPr marL="257342" indent="-257342">
              <a:buSzPct val="75000"/>
              <a:buChar char="•"/>
            </a:pPr>
            <a:r>
              <a:t>The registration command looks like the following: app register --name &lt;yourappname&gt; --type=&lt;task,source,sink,processor&gt; --uri=&lt;thelocationofyourapp&gt;</a:t>
            </a:r>
          </a:p>
          <a:p>
            <a:pPr marL="257342" indent="-257342">
              <a:buSzPct val="75000"/>
              <a:buChar char="•"/>
            </a:pPr>
            <a:r>
              <a:t>We currently support the following URI resources for looking up the app</a:t>
            </a:r>
          </a:p>
          <a:p>
            <a:pPr marL="701842" lvl="1" indent="-257342">
              <a:buSzPct val="75000"/>
              <a:buChar char="•"/>
            </a:pPr>
            <a:r>
              <a:t>File</a:t>
            </a:r>
          </a:p>
          <a:p>
            <a:pPr marL="701842" lvl="1" indent="-257342">
              <a:buSzPct val="75000"/>
              <a:buChar char="•"/>
            </a:pPr>
            <a:r>
              <a:t>Http</a:t>
            </a:r>
          </a:p>
          <a:p>
            <a:pPr marL="701842" lvl="1" indent="-257342">
              <a:buSzPct val="75000"/>
              <a:buChar char="•"/>
            </a:pPr>
            <a:r>
              <a:t>Maven</a:t>
            </a:r>
          </a:p>
          <a:p>
            <a:pPr marL="701842" lvl="1" indent="-257342">
              <a:buSzPct val="75000"/>
              <a:buChar char="•"/>
            </a:pPr>
            <a:r>
              <a:t>Docker</a:t>
            </a:r>
          </a:p>
          <a:p>
            <a:endParaRPr/>
          </a:p>
          <a:p>
            <a:r>
              <a:rPr u="sng">
                <a:hlinkClick r:id="rId3"/>
              </a:rPr>
              <a:t>https://flic.kr/p/9YxwXp</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Shape 315"/>
          <p:cNvSpPr>
            <a:spLocks noGrp="1" noRot="1" noChangeAspect="1"/>
          </p:cNvSpPr>
          <p:nvPr>
            <p:ph type="sldImg"/>
          </p:nvPr>
        </p:nvSpPr>
        <p:spPr>
          <a:prstGeom prst="rect">
            <a:avLst/>
          </a:prstGeom>
        </p:spPr>
        <p:txBody>
          <a:bodyPr/>
          <a:lstStyle/>
          <a:p>
            <a:endParaRPr/>
          </a:p>
        </p:txBody>
      </p:sp>
      <p:sp>
        <p:nvSpPr>
          <p:cNvPr id="316" name="Shape 316"/>
          <p:cNvSpPr>
            <a:spLocks noGrp="1"/>
          </p:cNvSpPr>
          <p:nvPr>
            <p:ph type="body" sz="quarter" idx="1"/>
          </p:nvPr>
        </p:nvSpPr>
        <p:spPr>
          <a:prstGeom prst="rect">
            <a:avLst/>
          </a:prstGeom>
        </p:spPr>
        <p:txBody>
          <a:bodyPr/>
          <a:lstStyle/>
          <a:p>
            <a:r>
              <a:t>Not yet.</a:t>
            </a:r>
          </a:p>
          <a:p>
            <a:r>
              <a:t>If the jar uses a maven resource it will not pull down that jar (if it is not already in the repo) until:</a:t>
            </a:r>
          </a:p>
          <a:p>
            <a:pPr marL="257342" indent="-257342">
              <a:buSzPct val="75000"/>
              <a:buChar char="•"/>
            </a:pPr>
            <a:r>
              <a:t>deploy a stream that uses it</a:t>
            </a:r>
          </a:p>
          <a:p>
            <a:pPr marL="257342" indent="-257342">
              <a:buSzPct val="75000"/>
              <a:buChar char="•"/>
            </a:pPr>
            <a:r>
              <a:t>Execute an app info</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a:spLocks noGrp="1" noRot="1" noChangeAspect="1"/>
          </p:cNvSpPr>
          <p:nvPr>
            <p:ph type="sldImg"/>
          </p:nvPr>
        </p:nvSpPr>
        <p:spPr>
          <a:prstGeom prst="rect">
            <a:avLst/>
          </a:prstGeom>
        </p:spPr>
        <p:txBody>
          <a:bodyPr/>
          <a:lstStyle/>
          <a:p>
            <a:endParaRPr/>
          </a:p>
        </p:txBody>
      </p:sp>
      <p:sp>
        <p:nvSpPr>
          <p:cNvPr id="323" name="Shape 323"/>
          <p:cNvSpPr>
            <a:spLocks noGrp="1"/>
          </p:cNvSpPr>
          <p:nvPr>
            <p:ph type="body" sz="quarter" idx="1"/>
          </p:nvPr>
        </p:nvSpPr>
        <p:spPr>
          <a:prstGeom prst="rect">
            <a:avLst/>
          </a:prstGeom>
        </p:spPr>
        <p:txBody>
          <a:bodyPr/>
          <a:lstStyle/>
          <a:p>
            <a:r>
              <a:t>I can register one app at a time or I can import them from a flat file or via http:   </a:t>
            </a:r>
          </a:p>
          <a:p>
            <a:r>
              <a:t>For example you can download our Spring Cloud App stream Starters app definitions for a basic set of apps from the shell:</a:t>
            </a:r>
          </a:p>
          <a:p>
            <a:pPr marL="257342" indent="-257342">
              <a:buSzPct val="75000"/>
              <a:buChar char="•"/>
            </a:pPr>
            <a:r>
              <a:t>app import --uri file:///tmp/my-apps.properties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noRot="1" noChangeAspect="1"/>
          </p:cNvSpPr>
          <p:nvPr>
            <p:ph type="sldImg"/>
          </p:nvPr>
        </p:nvSpPr>
        <p:spPr>
          <a:prstGeom prst="rect">
            <a:avLst/>
          </a:prstGeom>
        </p:spPr>
        <p:txBody>
          <a:bodyPr/>
          <a:lstStyle/>
          <a:p>
            <a:endParaRPr/>
          </a:p>
        </p:txBody>
      </p:sp>
      <p:sp>
        <p:nvSpPr>
          <p:cNvPr id="331" name="Shape 331"/>
          <p:cNvSpPr>
            <a:spLocks noGrp="1"/>
          </p:cNvSpPr>
          <p:nvPr>
            <p:ph type="body" sz="quarter" idx="1"/>
          </p:nvPr>
        </p:nvSpPr>
        <p:spPr>
          <a:prstGeom prst="rect">
            <a:avLst/>
          </a:prstGeom>
        </p:spPr>
        <p:txBody>
          <a:bodyPr/>
          <a:lstStyle/>
          <a:p>
            <a:r>
              <a:t>Once apps are registered we can exercise them a little bit.</a:t>
            </a:r>
          </a:p>
          <a:p>
            <a:pPr marL="257342" indent="-257342">
              <a:buSzPct val="75000"/>
              <a:buChar char="•"/>
            </a:pPr>
            <a:r>
              <a:t>app list - obtain a list of the available apps</a:t>
            </a:r>
          </a:p>
          <a:p>
            <a:pPr marL="257342" indent="-257342">
              <a:buSzPct val="75000"/>
              <a:buChar char="•"/>
            </a:pPr>
            <a:r>
              <a:t>app info - get detailed information about your application. </a:t>
            </a:r>
          </a:p>
          <a:p>
            <a:pPr marL="701842" lvl="1" indent="-257342">
              <a:buSzPct val="75000"/>
              <a:buChar char="•"/>
            </a:pPr>
            <a:r>
              <a:t>What properties does the app support</a:t>
            </a:r>
          </a:p>
          <a:p>
            <a:pPr marL="701842" lvl="1" indent="-257342">
              <a:buSzPct val="75000"/>
              <a:buChar char="•"/>
            </a:pPr>
            <a:r>
              <a:t>What is the apps resource location</a:t>
            </a:r>
          </a:p>
          <a:p>
            <a:pPr marL="701842" lvl="1" indent="-257342">
              <a:buSzPct val="75000"/>
              <a:buChar char="•"/>
            </a:pPr>
            <a:r>
              <a:t>Note: the first time the app is access either by deployment or app info, it will take longer if it has to pull it from a remote location.</a:t>
            </a:r>
          </a:p>
          <a:p>
            <a:pPr marL="257342" indent="-257342">
              <a:buSzPct val="75000"/>
              <a:buChar char="•"/>
            </a:pPr>
            <a:r>
              <a:t>Finally Remove the app from the registry</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Shape 335"/>
          <p:cNvSpPr>
            <a:spLocks noGrp="1" noRot="1" noChangeAspect="1"/>
          </p:cNvSpPr>
          <p:nvPr>
            <p:ph type="sldImg"/>
          </p:nvPr>
        </p:nvSpPr>
        <p:spPr>
          <a:prstGeom prst="rect">
            <a:avLst/>
          </a:prstGeom>
        </p:spPr>
        <p:txBody>
          <a:bodyPr/>
          <a:lstStyle/>
          <a:p>
            <a:endParaRPr/>
          </a:p>
        </p:txBody>
      </p:sp>
      <p:sp>
        <p:nvSpPr>
          <p:cNvPr id="336" name="Shape 336"/>
          <p:cNvSpPr>
            <a:spLocks noGrp="1"/>
          </p:cNvSpPr>
          <p:nvPr>
            <p:ph type="body" sz="quarter" idx="1"/>
          </p:nvPr>
        </p:nvSpPr>
        <p:spPr>
          <a:prstGeom prst="rect">
            <a:avLst/>
          </a:prstGeom>
        </p:spPr>
        <p:txBody>
          <a:bodyPr/>
          <a:lstStyle/>
          <a:p>
            <a:pPr marL="257342" indent="-257342">
              <a:buSzPct val="75000"/>
              <a:buChar char="•"/>
            </a:pPr>
            <a:r>
              <a:t>Import apps</a:t>
            </a:r>
          </a:p>
          <a:p>
            <a:pPr marL="257342" indent="-257342">
              <a:buSzPct val="75000"/>
              <a:buChar char="•"/>
            </a:pPr>
            <a:r>
              <a:t>App list</a:t>
            </a:r>
          </a:p>
          <a:p>
            <a:pPr marL="257342" indent="-257342">
              <a:buSzPct val="75000"/>
              <a:buChar char="•"/>
            </a:pPr>
            <a:r>
              <a:t>App info</a:t>
            </a:r>
          </a:p>
          <a:p>
            <a:pPr marL="257342" indent="-257342">
              <a:buSzPct val="75000"/>
              <a:buChar char="•"/>
            </a:pPr>
            <a:r>
              <a:t>Create basic stream</a:t>
            </a:r>
          </a:p>
          <a:p>
            <a:pPr marL="257342" indent="-257342">
              <a:buSzPct val="75000"/>
              <a:buChar char="•"/>
            </a:pPr>
            <a:r>
              <a:t>Deploy stream</a:t>
            </a:r>
          </a:p>
          <a:p>
            <a:pPr marL="257342" indent="-257342">
              <a:buSzPct val="75000"/>
              <a:buChar char="•"/>
            </a:pPr>
            <a:r>
              <a:t>Show where results go</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Shape 346"/>
          <p:cNvSpPr>
            <a:spLocks noGrp="1" noRot="1" noChangeAspect="1"/>
          </p:cNvSpPr>
          <p:nvPr>
            <p:ph type="sldImg"/>
          </p:nvPr>
        </p:nvSpPr>
        <p:spPr>
          <a:prstGeom prst="rect">
            <a:avLst/>
          </a:prstGeom>
        </p:spPr>
        <p:txBody>
          <a:bodyPr/>
          <a:lstStyle/>
          <a:p>
            <a:endParaRPr/>
          </a:p>
        </p:txBody>
      </p:sp>
      <p:sp>
        <p:nvSpPr>
          <p:cNvPr id="347" name="Shape 347"/>
          <p:cNvSpPr>
            <a:spLocks noGrp="1"/>
          </p:cNvSpPr>
          <p:nvPr>
            <p:ph type="body" sz="quarter" idx="1"/>
          </p:nvPr>
        </p:nvSpPr>
        <p:spPr>
          <a:prstGeom prst="rect">
            <a:avLst/>
          </a:prstGeom>
        </p:spPr>
        <p:txBody>
          <a:bodyPr/>
          <a:lstStyle/>
          <a:p>
            <a:r>
              <a:t>Differences between SCDF and other platforms</a:t>
            </a:r>
          </a:p>
          <a:p>
            <a:pPr marL="257342" indent="-257342">
              <a:buSzPct val="75000"/>
              <a:buChar char="•"/>
            </a:pPr>
            <a:r>
              <a:t>Apache Spark, Apache Flink, and Google Cloud Dataflow run on a dedicated compute engine cluster. </a:t>
            </a:r>
          </a:p>
          <a:p>
            <a:pPr marL="701842" lvl="1" indent="-257342">
              <a:buSzPct val="75000"/>
              <a:buChar char="•"/>
            </a:pPr>
            <a:r>
              <a:t>Compute engines gives these platforms a richer environment for performing complex calculations </a:t>
            </a:r>
          </a:p>
          <a:p>
            <a:pPr marL="701842" lvl="1" indent="-257342">
              <a:buSzPct val="75000"/>
              <a:buChar char="•"/>
            </a:pPr>
            <a:r>
              <a:t>But it introduces complexity of another execution environment that is often not needed when creating data centric applications. </a:t>
            </a:r>
          </a:p>
          <a:p>
            <a:pPr marL="1146342" lvl="2" indent="-257342">
              <a:buSzPct val="75000"/>
              <a:buChar char="•"/>
            </a:pPr>
            <a:r>
              <a:t>You can real time data computations when using Spring Cloud Data Flow. </a:t>
            </a:r>
          </a:p>
          <a:p>
            <a:pPr marL="1590842" lvl="3" indent="-257342">
              <a:buSzPct val="75000"/>
              <a:buChar char="•"/>
            </a:pPr>
            <a:r>
              <a:t>Refer to the analytics section in our docs.</a:t>
            </a:r>
          </a:p>
          <a:p>
            <a:pPr marL="2035342" lvl="4" indent="-257342">
              <a:buSzPct val="75000"/>
              <a:buChar char="•"/>
            </a:pPr>
            <a:r>
              <a:t>Counting based use-cases </a:t>
            </a:r>
          </a:p>
          <a:p>
            <a:pPr marL="2035342" lvl="4" indent="-257342">
              <a:buSzPct val="75000"/>
              <a:buChar char="•"/>
            </a:pPr>
            <a:r>
              <a:t>RxJava integration for functional API driven analytics use-cases, such as time-sliding-window and moving-average among others</a:t>
            </a:r>
          </a:p>
          <a:p>
            <a:pPr marL="257342" indent="-257342">
              <a:buSzPct val="75000"/>
              <a:buChar char="•"/>
            </a:pPr>
            <a:r>
              <a:t>Each of these require a application execution cluster (like XD).</a:t>
            </a:r>
          </a:p>
          <a:p>
            <a:pPr marL="257342" indent="-257342">
              <a:buSzPct val="75000"/>
              <a:buChar char="•"/>
            </a:pPr>
            <a:r>
              <a:t>Often, framework specific interfaces are required to be used in order to correctly “plug in” to the cluster’s execution framework.</a:t>
            </a:r>
          </a:p>
          <a:p>
            <a:pPr marL="257342" indent="-257342">
              <a:buSzPct val="75000"/>
              <a:buChar char="•"/>
            </a:pPr>
            <a:r>
              <a:t>As we discovered during the evolution of Spring XD, the rise of multiple container frameworks in 2015 made creating our own runtime a duplication of efforts. When there are multiple runtime platforms that offer this functionality already.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noRot="1" noChangeAspect="1"/>
          </p:cNvSpPr>
          <p:nvPr>
            <p:ph type="sldImg"/>
          </p:nvPr>
        </p:nvSpPr>
        <p:spPr>
          <a:prstGeom prst="rect">
            <a:avLst/>
          </a:prstGeom>
        </p:spPr>
        <p:txBody>
          <a:bodyPr/>
          <a:lstStyle/>
          <a:p>
            <a:endParaRPr/>
          </a:p>
        </p:txBody>
      </p:sp>
      <p:sp>
        <p:nvSpPr>
          <p:cNvPr id="184" name="Shape 184"/>
          <p:cNvSpPr>
            <a:spLocks noGrp="1"/>
          </p:cNvSpPr>
          <p:nvPr>
            <p:ph type="body" sz="quarter" idx="1"/>
          </p:nvPr>
        </p:nvSpPr>
        <p:spPr>
          <a:prstGeom prst="rect">
            <a:avLst/>
          </a:prstGeom>
        </p:spPr>
        <p:txBody>
          <a:bodyPr/>
          <a:lstStyle>
            <a:lvl1pPr>
              <a:defRPr u="sng">
                <a:hlinkClick r:id="rId3"/>
              </a:defRPr>
            </a:lvl1pPr>
          </a:lstStyle>
          <a:p>
            <a:pPr>
              <a:defRPr u="none"/>
            </a:pPr>
            <a:r>
              <a:rPr u="sng">
                <a:hlinkClick r:id="rId3"/>
              </a:rPr>
              <a:t>https://flic.kr/p/8MVYfc</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hape 189"/>
          <p:cNvSpPr>
            <a:spLocks noGrp="1" noRot="1" noChangeAspect="1"/>
          </p:cNvSpPr>
          <p:nvPr>
            <p:ph type="sldImg"/>
          </p:nvPr>
        </p:nvSpPr>
        <p:spPr>
          <a:prstGeom prst="rect">
            <a:avLst/>
          </a:prstGeom>
        </p:spPr>
        <p:txBody>
          <a:bodyPr/>
          <a:lstStyle/>
          <a:p>
            <a:endParaRPr/>
          </a:p>
        </p:txBody>
      </p:sp>
      <p:sp>
        <p:nvSpPr>
          <p:cNvPr id="190" name="Shape 190"/>
          <p:cNvSpPr>
            <a:spLocks noGrp="1"/>
          </p:cNvSpPr>
          <p:nvPr>
            <p:ph type="body" sz="quarter" idx="1"/>
          </p:nvPr>
        </p:nvSpPr>
        <p:spPr>
          <a:prstGeom prst="rect">
            <a:avLst/>
          </a:prstGeom>
        </p:spPr>
        <p:txBody>
          <a:bodyPr/>
          <a:lstStyle>
            <a:lvl1pPr marL="257342" indent="-257342">
              <a:buSzPct val="75000"/>
              <a:buChar char="•"/>
              <a:defRPr u="sng">
                <a:hlinkClick r:id="rId3"/>
              </a:defRPr>
            </a:lvl1pPr>
          </a:lstStyle>
          <a:p>
            <a:pPr>
              <a:defRPr u="none"/>
            </a:pPr>
            <a:r>
              <a:rPr u="sng">
                <a:hlinkClick r:id="rId3"/>
              </a:rPr>
              <a:t>https://flic.kr/p/9LdVCR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a:spLocks noGrp="1" noRot="1" noChangeAspect="1"/>
          </p:cNvSpPr>
          <p:nvPr>
            <p:ph type="sldImg"/>
          </p:nvPr>
        </p:nvSpPr>
        <p:spPr>
          <a:prstGeom prst="rect">
            <a:avLst/>
          </a:prstGeom>
        </p:spPr>
        <p:txBody>
          <a:bodyPr/>
          <a:lstStyle/>
          <a:p>
            <a:endParaRPr/>
          </a:p>
        </p:txBody>
      </p:sp>
      <p:sp>
        <p:nvSpPr>
          <p:cNvPr id="195" name="Shape 195"/>
          <p:cNvSpPr>
            <a:spLocks noGrp="1"/>
          </p:cNvSpPr>
          <p:nvPr>
            <p:ph type="body" sz="quarter" idx="1"/>
          </p:nvPr>
        </p:nvSpPr>
        <p:spPr>
          <a:prstGeom prst="rect">
            <a:avLst/>
          </a:prstGeom>
        </p:spPr>
        <p:txBody>
          <a:bodyPr/>
          <a:lstStyle>
            <a:lvl1pPr marL="257342" indent="-257342">
              <a:buSzPct val="75000"/>
              <a:buChar char="•"/>
            </a:lvl1pPr>
          </a:lstStyle>
          <a:p>
            <a:r>
              <a:t> Spring XD, use a dedicated application execution cluster, unique to each product, that determines where your code should execute on the cluster and perform health checks to ensure that long lived applications are restarted if they fail</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noRot="1" noChangeAspect="1"/>
          </p:cNvSpPr>
          <p:nvPr>
            <p:ph type="sldImg"/>
          </p:nvPr>
        </p:nvSpPr>
        <p:spPr>
          <a:prstGeom prst="rect">
            <a:avLst/>
          </a:prstGeom>
        </p:spPr>
        <p:txBody>
          <a:bodyPr/>
          <a:lstStyle/>
          <a:p>
            <a:endParaRPr/>
          </a:p>
        </p:txBody>
      </p:sp>
      <p:sp>
        <p:nvSpPr>
          <p:cNvPr id="200" name="Shape 200"/>
          <p:cNvSpPr>
            <a:spLocks noGrp="1"/>
          </p:cNvSpPr>
          <p:nvPr>
            <p:ph type="body" sz="quarter" idx="1"/>
          </p:nvPr>
        </p:nvSpPr>
        <p:spPr>
          <a:prstGeom prst="rect">
            <a:avLst/>
          </a:prstGeom>
        </p:spPr>
        <p:txBody>
          <a:bodyPr/>
          <a:lstStyle>
            <a:lvl1pPr marL="257342" indent="-257342">
              <a:buSzPct val="75000"/>
              <a:buChar char="•"/>
            </a:lvl1pPr>
          </a:lstStyle>
          <a:p>
            <a:r>
              <a:t>In this case instead of having to manage containers where our apps will be deployed, we deploy spring boot apps to your preferred platform (Cloud Foundry, Yarn, Mesos).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Shape 205"/>
          <p:cNvSpPr>
            <a:spLocks noGrp="1" noRot="1" noChangeAspect="1"/>
          </p:cNvSpPr>
          <p:nvPr>
            <p:ph type="sldImg"/>
          </p:nvPr>
        </p:nvSpPr>
        <p:spPr>
          <a:prstGeom prst="rect">
            <a:avLst/>
          </a:prstGeom>
        </p:spPr>
        <p:txBody>
          <a:bodyPr/>
          <a:lstStyle/>
          <a:p>
            <a:endParaRPr/>
          </a:p>
        </p:txBody>
      </p:sp>
      <p:sp>
        <p:nvSpPr>
          <p:cNvPr id="206" name="Shape 206"/>
          <p:cNvSpPr>
            <a:spLocks noGrp="1"/>
          </p:cNvSpPr>
          <p:nvPr>
            <p:ph type="body" sz="quarter" idx="1"/>
          </p:nvPr>
        </p:nvSpPr>
        <p:spPr>
          <a:prstGeom prst="rect">
            <a:avLst/>
          </a:prstGeom>
        </p:spPr>
        <p:txBody>
          <a:bodyPr/>
          <a:lstStyle/>
          <a:p>
            <a:pPr marL="257342" indent="-257342">
              <a:buSzPct val="75000"/>
              <a:buChar char="•"/>
            </a:pPr>
            <a:r>
              <a:t>foo &amp;&amp; &lt; bar &amp;&amp;baz ||jaz&gt; &amp;&amp; bye</a:t>
            </a:r>
          </a:p>
          <a:p>
            <a:pPr marL="257342" indent="-257342">
              <a:buSzPct val="75000"/>
              <a:buChar char="•"/>
            </a:pPr>
            <a:r>
              <a:t>So as we’ve discussed SCDF orchestrates the creation of composable microservice applications</a:t>
            </a:r>
          </a:p>
          <a:p>
            <a:pPr marL="257342" indent="-257342">
              <a:buSzPct val="75000"/>
              <a:buChar char="•"/>
            </a:pPr>
            <a:r>
              <a:t>Streams and tasks are composed of applications that are deployed on the platform</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Shape 210"/>
          <p:cNvSpPr>
            <a:spLocks noGrp="1" noRot="1" noChangeAspect="1"/>
          </p:cNvSpPr>
          <p:nvPr>
            <p:ph type="sldImg"/>
          </p:nvPr>
        </p:nvSpPr>
        <p:spPr>
          <a:prstGeom prst="rect">
            <a:avLst/>
          </a:prstGeom>
        </p:spPr>
        <p:txBody>
          <a:bodyPr/>
          <a:lstStyle/>
          <a:p>
            <a:endParaRPr/>
          </a:p>
        </p:txBody>
      </p:sp>
      <p:sp>
        <p:nvSpPr>
          <p:cNvPr id="211" name="Shape 211"/>
          <p:cNvSpPr>
            <a:spLocks noGrp="1"/>
          </p:cNvSpPr>
          <p:nvPr>
            <p:ph type="body" sz="quarter" idx="1"/>
          </p:nvPr>
        </p:nvSpPr>
        <p:spPr>
          <a:prstGeom prst="rect">
            <a:avLst/>
          </a:prstGeom>
        </p:spPr>
        <p:txBody>
          <a:bodyPr/>
          <a:lstStyle/>
          <a:p>
            <a:r>
              <a:t>Spring BOOT App </a:t>
            </a:r>
          </a:p>
          <a:p>
            <a:r>
              <a:t>**** ADD BOOT LOGO****</a:t>
            </a:r>
          </a:p>
          <a:p>
            <a:r>
              <a:t>7 Components of the Spring Cloud Data Flow Server</a:t>
            </a:r>
          </a:p>
          <a:p>
            <a:pPr marL="228600" indent="-228600">
              <a:buSzPct val="100000"/>
              <a:buChar char="•"/>
            </a:pPr>
            <a:r>
              <a:t>Server -</a:t>
            </a:r>
          </a:p>
          <a:p>
            <a:pPr marL="228600" indent="-228600">
              <a:buSzPct val="100000"/>
              <a:buChar char="•"/>
            </a:pPr>
            <a:r>
              <a:t>REST-API</a:t>
            </a:r>
          </a:p>
          <a:p>
            <a:pPr marL="228600" indent="-228600">
              <a:buSzPct val="100000"/>
              <a:buChar char="•"/>
            </a:pPr>
            <a:r>
              <a:t>Deployer</a:t>
            </a:r>
          </a:p>
          <a:p>
            <a:pPr marL="228600" indent="-228600">
              <a:buSzPct val="100000"/>
              <a:buChar char="•"/>
            </a:pPr>
            <a:r>
              <a:t>SCDF-UI</a:t>
            </a:r>
          </a:p>
          <a:p>
            <a:pPr marL="228600" indent="-228600">
              <a:buSzPct val="100000"/>
              <a:buChar char="•"/>
            </a:pPr>
            <a:r>
              <a:t>SCDF Shell</a:t>
            </a:r>
          </a:p>
          <a:p>
            <a:pPr marL="228600" indent="-228600">
              <a:buSzPct val="100000"/>
              <a:buChar char="•"/>
            </a:pPr>
            <a:r>
              <a:t>SCDF Repository</a:t>
            </a:r>
          </a:p>
          <a:p>
            <a:pPr marL="228600" indent="-228600">
              <a:buSzPct val="100000"/>
              <a:buChar char="•"/>
            </a:pPr>
            <a:r>
              <a:t>Analytics Repository</a:t>
            </a:r>
          </a:p>
          <a:p>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p>
            <a:pPr marL="228600" indent="-228600">
              <a:buSzPct val="100000"/>
              <a:buChar char="•"/>
            </a:pPr>
            <a:r>
              <a:t>What is the Data Flow Server </a:t>
            </a:r>
          </a:p>
          <a:p>
            <a:pPr marL="457200" lvl="1" indent="-228600">
              <a:buSzPct val="100000"/>
              <a:buChar char="•"/>
            </a:pPr>
            <a:r>
              <a:t>The Data Flow Server uses an embedded servlet container and exposes REST endpoints for creating, deploying, undeploying, and destroying streams and tasks, querying runtime state, analytics, and the like.</a:t>
            </a:r>
          </a:p>
          <a:p>
            <a:pPr marL="228600" indent="-228600">
              <a:buSzPct val="100000"/>
              <a:buChar char="•"/>
            </a:pPr>
            <a:r>
              <a:t>Allows us to deploy the applications that compose a stream.   Or an launch application(s) for a task</a:t>
            </a:r>
          </a:p>
          <a:p>
            <a:pPr marL="228600" indent="-228600">
              <a:buSzPct val="100000"/>
              <a:buChar char="•"/>
            </a:pPr>
            <a:r>
              <a:t>Via a restful-API or UI allows users to retrieve the state of the apps of a stream or task.</a:t>
            </a:r>
          </a:p>
          <a:p>
            <a:pPr marL="228600" indent="-228600">
              <a:buSzPct val="100000"/>
              <a:buChar char="•"/>
            </a:pPr>
            <a:r>
              <a:t>Offers the ability to view the current values of the analytics</a:t>
            </a:r>
          </a:p>
          <a:p>
            <a:pPr marL="228600" indent="-228600">
              <a:buSzPct val="100000"/>
              <a:buChar char="•"/>
            </a:pPr>
            <a:r>
              <a:t>Stores the the URI’s of where to obtain the application.  </a:t>
            </a:r>
          </a:p>
          <a:p>
            <a:pPr marL="228600" indent="-228600">
              <a:buSzPct val="100000"/>
              <a:buChar char="•"/>
            </a:pPr>
            <a:r>
              <a:t>Stores the definitions for all the tasks and streams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94" name="“Type a quote here.”"/>
          <p:cNvSpPr>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lvl1pPr>
          </a:lstStyle>
          <a:p>
            <a:r>
              <a:t>“Type a quote here.” </a:t>
            </a:r>
          </a:p>
        </p:txBody>
      </p:sp>
      <p:sp>
        <p:nvSpPr>
          <p:cNvPr id="95"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3175" y="0"/>
            <a:ext cx="13004800" cy="9753600"/>
          </a:xfrm>
          <a:prstGeom prst="rect">
            <a:avLst/>
          </a:prstGeom>
        </p:spPr>
        <p:txBody>
          <a:bodyPr lIns="91439" tIns="45719" rIns="91439" bIns="45719" anchor="t">
            <a:noAutofit/>
          </a:bodyPr>
          <a:lstStyle/>
          <a:p>
            <a:endParaRPr/>
          </a:p>
        </p:txBody>
      </p:sp>
      <p:sp>
        <p:nvSpPr>
          <p:cNvPr id="103"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pic>
        <p:nvPicPr>
          <p:cNvPr id="110" name="image74.png" descr="image74.png"/>
          <p:cNvPicPr>
            <a:picLocks noChangeAspect="1"/>
          </p:cNvPicPr>
          <p:nvPr/>
        </p:nvPicPr>
        <p:blipFill>
          <a:blip r:embed="rId2">
            <a:extLst/>
          </a:blip>
          <a:stretch>
            <a:fillRect/>
          </a:stretch>
        </p:blipFill>
        <p:spPr>
          <a:xfrm>
            <a:off x="4009812" y="1219199"/>
            <a:ext cx="9232625" cy="7338535"/>
          </a:xfrm>
          <a:prstGeom prst="rect">
            <a:avLst/>
          </a:prstGeom>
          <a:ln w="12700"/>
        </p:spPr>
      </p:pic>
      <p:sp>
        <p:nvSpPr>
          <p:cNvPr id="111"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Center">
    <p:bg>
      <p:bgPr>
        <a:solidFill>
          <a:srgbClr val="FFFFFF"/>
        </a:solidFill>
        <a:effectLst/>
      </p:bgPr>
    </p:bg>
    <p:spTree>
      <p:nvGrpSpPr>
        <p:cNvPr id="1" name=""/>
        <p:cNvGrpSpPr/>
        <p:nvPr/>
      </p:nvGrpSpPr>
      <p:grpSpPr>
        <a:xfrm>
          <a:off x="0" y="0"/>
          <a:ext cx="0" cy="0"/>
          <a:chOff x="0" y="0"/>
          <a:chExt cx="0" cy="0"/>
        </a:xfrm>
      </p:grpSpPr>
      <p:sp>
        <p:nvSpPr>
          <p:cNvPr id="118" name="Title Text"/>
          <p:cNvSpPr>
            <a:spLocks noGrp="1"/>
          </p:cNvSpPr>
          <p:nvPr>
            <p:ph type="title"/>
          </p:nvPr>
        </p:nvSpPr>
        <p:spPr>
          <a:xfrm>
            <a:off x="1270000" y="3225800"/>
            <a:ext cx="10464800" cy="3302000"/>
          </a:xfrm>
          <a:prstGeom prst="rect">
            <a:avLst/>
          </a:prstGeom>
        </p:spPr>
        <p:txBody>
          <a:bodyPr/>
          <a:lstStyle>
            <a:lvl1pPr>
              <a:defRPr>
                <a:solidFill>
                  <a:srgbClr val="000000"/>
                </a:solidFill>
              </a:defRPr>
            </a:lvl1pPr>
          </a:lstStyle>
          <a:p>
            <a:r>
              <a:t>Title Text</a:t>
            </a:r>
          </a:p>
        </p:txBody>
      </p:sp>
      <p:sp>
        <p:nvSpPr>
          <p:cNvPr id="119" name="Slide Number"/>
          <p:cNvSpPr>
            <a:spLocks noGrp="1"/>
          </p:cNvSpPr>
          <p:nvPr>
            <p:ph type="sldNum" sz="quarter" idx="2"/>
          </p:nvPr>
        </p:nvSpPr>
        <p:spPr>
          <a:xfrm>
            <a:off x="6311798" y="9251950"/>
            <a:ext cx="368504" cy="381000"/>
          </a:xfrm>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regular slide 3 copy">
    <p:bg>
      <p:bgPr>
        <a:solidFill>
          <a:srgbClr val="FFFFFF"/>
        </a:solidFill>
        <a:effectLst/>
      </p:bgPr>
    </p:bg>
    <p:spTree>
      <p:nvGrpSpPr>
        <p:cNvPr id="1" name=""/>
        <p:cNvGrpSpPr/>
        <p:nvPr/>
      </p:nvGrpSpPr>
      <p:grpSpPr>
        <a:xfrm>
          <a:off x="0" y="0"/>
          <a:ext cx="0" cy="0"/>
          <a:chOff x="0" y="0"/>
          <a:chExt cx="0" cy="0"/>
        </a:xfrm>
      </p:grpSpPr>
      <p:pic>
        <p:nvPicPr>
          <p:cNvPr id="126" name="image73.png" descr="image73.png"/>
          <p:cNvPicPr>
            <a:picLocks noChangeAspect="1"/>
          </p:cNvPicPr>
          <p:nvPr/>
        </p:nvPicPr>
        <p:blipFill>
          <a:blip r:embed="rId2">
            <a:alphaModFix amt="64999"/>
            <a:extLst/>
          </a:blip>
          <a:srcRect b="56534"/>
          <a:stretch>
            <a:fillRect/>
          </a:stretch>
        </p:blipFill>
        <p:spPr>
          <a:xfrm>
            <a:off x="-2167269" y="-1"/>
            <a:ext cx="17339454" cy="9753443"/>
          </a:xfrm>
          <a:prstGeom prst="rect">
            <a:avLst/>
          </a:prstGeom>
          <a:ln w="12700"/>
        </p:spPr>
      </p:pic>
      <p:pic>
        <p:nvPicPr>
          <p:cNvPr id="127" name="image74.png" descr="image74.png"/>
          <p:cNvPicPr>
            <a:picLocks noChangeAspect="1"/>
          </p:cNvPicPr>
          <p:nvPr/>
        </p:nvPicPr>
        <p:blipFill>
          <a:blip r:embed="rId3">
            <a:extLst/>
          </a:blip>
          <a:stretch>
            <a:fillRect/>
          </a:stretch>
        </p:blipFill>
        <p:spPr>
          <a:xfrm>
            <a:off x="4670212" y="1207533"/>
            <a:ext cx="9232625" cy="7338534"/>
          </a:xfrm>
          <a:prstGeom prst="rect">
            <a:avLst/>
          </a:prstGeom>
          <a:ln w="12700"/>
        </p:spPr>
      </p:pic>
      <p:sp>
        <p:nvSpPr>
          <p:cNvPr id="128" name="Slide Number"/>
          <p:cNvSpPr>
            <a:spLocks noGrp="1"/>
          </p:cNvSpPr>
          <p:nvPr>
            <p:ph type="sldNum" sz="quarter" idx="2"/>
          </p:nvPr>
        </p:nvSpPr>
        <p:spPr>
          <a:xfrm>
            <a:off x="10259462" y="7881902"/>
            <a:ext cx="722249" cy="699380"/>
          </a:xfrm>
          <a:prstGeom prst="rect">
            <a:avLst/>
          </a:prstGeom>
        </p:spPr>
        <p:txBody>
          <a:bodyPr lIns="72248" tIns="72248" rIns="72248" bIns="72248"/>
          <a:lstStyle>
            <a:lvl1pPr defTabSz="1107816">
              <a:defRPr sz="4000">
                <a:solidFill>
                  <a:srgbClr val="000000"/>
                </a:solidFill>
                <a:uFill>
                  <a:solidFill>
                    <a:srgbClr val="000000"/>
                  </a:solidFill>
                </a:uFill>
                <a:latin typeface="Arial"/>
                <a:ea typeface="Arial"/>
                <a:cs typeface="Arial"/>
                <a:sym typeface="Aria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2">
    <p:bg>
      <p:bgPr>
        <a:solidFill>
          <a:srgbClr val="FFFFFF"/>
        </a:solidFill>
        <a:effectLst/>
      </p:bgPr>
    </p:bg>
    <p:spTree>
      <p:nvGrpSpPr>
        <p:cNvPr id="1" name=""/>
        <p:cNvGrpSpPr/>
        <p:nvPr/>
      </p:nvGrpSpPr>
      <p:grpSpPr>
        <a:xfrm>
          <a:off x="0" y="0"/>
          <a:ext cx="0" cy="0"/>
          <a:chOff x="0" y="0"/>
          <a:chExt cx="0" cy="0"/>
        </a:xfrm>
      </p:grpSpPr>
      <p:sp>
        <p:nvSpPr>
          <p:cNvPr id="135" name="building adaptive applications is hard"/>
          <p:cNvSpPr/>
          <p:nvPr/>
        </p:nvSpPr>
        <p:spPr>
          <a:xfrm>
            <a:off x="541866" y="1363697"/>
            <a:ext cx="5943460" cy="4746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77065" marR="77065" algn="l" defTabSz="1733973">
              <a:defRPr sz="1800" cap="all">
                <a:uFill>
                  <a:solidFill>
                    <a:srgbClr val="FFFFFF"/>
                  </a:solidFill>
                </a:uFill>
                <a:latin typeface="Arial Black"/>
                <a:ea typeface="Arial Black"/>
                <a:cs typeface="Arial Black"/>
                <a:sym typeface="Arial Black"/>
              </a:defRPr>
            </a:lvl1pPr>
          </a:lstStyle>
          <a:p>
            <a:r>
              <a:t>building adaptive applications is hard</a:t>
            </a:r>
          </a:p>
        </p:txBody>
      </p:sp>
      <p:sp>
        <p:nvSpPr>
          <p:cNvPr id="136" name="built on Cloud Foundry…"/>
          <p:cNvSpPr/>
          <p:nvPr/>
        </p:nvSpPr>
        <p:spPr>
          <a:xfrm>
            <a:off x="343182" y="2501617"/>
            <a:ext cx="13311859" cy="1842380"/>
          </a:xfrm>
          <a:prstGeom prst="rect">
            <a:avLst/>
          </a:prstGeom>
          <a:ln w="12700">
            <a:miter lim="400000"/>
          </a:ln>
          <a:extLst>
            <a:ext uri="{C572A759-6A51-4108-AA02-DFA0A04FC94B}">
              <ma14:wrappingTextBoxFlag xmlns:ma14="http://schemas.microsoft.com/office/mac/drawingml/2011/main" val="1"/>
            </a:ext>
          </a:extLst>
        </p:spPr>
        <p:txBody>
          <a:bodyPr lIns="72248" tIns="72248" rIns="72248" bIns="72248">
            <a:spAutoFit/>
          </a:bodyPr>
          <a:lstStyle/>
          <a:p>
            <a:pPr marL="77065" marR="77065" algn="l" defTabSz="1733973">
              <a:defRPr sz="4000">
                <a:solidFill>
                  <a:srgbClr val="000000"/>
                </a:solidFill>
                <a:uFill>
                  <a:solidFill>
                    <a:srgbClr val="000000"/>
                  </a:solidFill>
                </a:uFill>
                <a:latin typeface="Arial"/>
                <a:ea typeface="Arial"/>
                <a:cs typeface="Arial"/>
                <a:sym typeface="Arial"/>
              </a:defRPr>
            </a:pPr>
            <a:r>
              <a:t>built on</a:t>
            </a:r>
            <a:r>
              <a:rPr b="1"/>
              <a:t> Cloud Foundry</a:t>
            </a:r>
          </a:p>
          <a:p>
            <a:pPr marL="77065" marR="77065" algn="l" defTabSz="1733973">
              <a:defRPr sz="4000">
                <a:solidFill>
                  <a:srgbClr val="000000"/>
                </a:solidFill>
                <a:uFill>
                  <a:solidFill>
                    <a:srgbClr val="000000"/>
                  </a:solidFill>
                </a:uFill>
                <a:latin typeface="Arial"/>
                <a:ea typeface="Arial"/>
                <a:cs typeface="Arial"/>
                <a:sym typeface="Arial"/>
              </a:defRPr>
            </a:pPr>
            <a:endParaRPr b="1"/>
          </a:p>
          <a:p>
            <a:pPr marL="77065" marR="77065" algn="l" defTabSz="1733973">
              <a:defRPr sz="4000">
                <a:solidFill>
                  <a:srgbClr val="000000"/>
                </a:solidFill>
                <a:uFill>
                  <a:solidFill>
                    <a:srgbClr val="000000"/>
                  </a:solidFill>
                </a:uFill>
                <a:latin typeface="Arial"/>
                <a:ea typeface="Arial"/>
                <a:cs typeface="Arial"/>
                <a:sym typeface="Arial"/>
              </a:defRPr>
            </a:pPr>
            <a:r>
              <a:t>code will be open sourced.</a:t>
            </a:r>
          </a:p>
        </p:txBody>
      </p:sp>
      <p:pic>
        <p:nvPicPr>
          <p:cNvPr id="137" name="image73.png" descr="image73.png"/>
          <p:cNvPicPr>
            <a:picLocks noChangeAspect="1"/>
          </p:cNvPicPr>
          <p:nvPr/>
        </p:nvPicPr>
        <p:blipFill>
          <a:blip r:embed="rId2">
            <a:extLst/>
          </a:blip>
          <a:srcRect b="56534"/>
          <a:stretch>
            <a:fillRect/>
          </a:stretch>
        </p:blipFill>
        <p:spPr>
          <a:xfrm>
            <a:off x="-2227044" y="-33438"/>
            <a:ext cx="17458888" cy="9820624"/>
          </a:xfrm>
          <a:prstGeom prst="rect">
            <a:avLst/>
          </a:prstGeom>
          <a:ln w="12700"/>
        </p:spPr>
      </p:pic>
      <p:pic>
        <p:nvPicPr>
          <p:cNvPr id="138" name="image74.png" descr="image74.png"/>
          <p:cNvPicPr>
            <a:picLocks noChangeAspect="1"/>
          </p:cNvPicPr>
          <p:nvPr/>
        </p:nvPicPr>
        <p:blipFill>
          <a:blip r:embed="rId3">
            <a:extLst/>
          </a:blip>
          <a:stretch>
            <a:fillRect/>
          </a:stretch>
        </p:blipFill>
        <p:spPr>
          <a:xfrm>
            <a:off x="6427699" y="16867"/>
            <a:ext cx="6700437" cy="5325829"/>
          </a:xfrm>
          <a:prstGeom prst="rect">
            <a:avLst/>
          </a:prstGeom>
          <a:ln w="12700"/>
        </p:spPr>
      </p:pic>
      <p:sp>
        <p:nvSpPr>
          <p:cNvPr id="139" name="Slide Number"/>
          <p:cNvSpPr>
            <a:spLocks noGrp="1"/>
          </p:cNvSpPr>
          <p:nvPr>
            <p:ph type="sldNum" sz="quarter" idx="2"/>
          </p:nvPr>
        </p:nvSpPr>
        <p:spPr>
          <a:xfrm>
            <a:off x="6268412" y="8028658"/>
            <a:ext cx="467976" cy="465558"/>
          </a:xfrm>
          <a:prstGeom prst="rect">
            <a:avLst/>
          </a:prstGeom>
        </p:spPr>
        <p:txBody>
          <a:bodyPr lIns="72248" tIns="72248" rIns="72248" bIns="72248"/>
          <a:lstStyle>
            <a:lvl1pPr defTabSz="818820">
              <a:defRPr sz="2200">
                <a:solidFill>
                  <a:srgbClr val="000000"/>
                </a:solidFill>
                <a:uFill>
                  <a:solidFill>
                    <a:srgbClr val="000000"/>
                  </a:solidFill>
                </a:uFill>
                <a:latin typeface="Arial"/>
                <a:ea typeface="Arial"/>
                <a:cs typeface="Arial"/>
                <a:sym typeface="Aria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19250" y="660400"/>
            <a:ext cx="9758016" cy="5905500"/>
          </a:xfrm>
          <a:prstGeom prst="rect">
            <a:avLst/>
          </a:prstGeom>
        </p:spPr>
        <p:txBody>
          <a:bodyPr lIns="91439" tIns="45719" rIns="91439" bIns="45719" anchor="t">
            <a:noAutofit/>
          </a:bodyPr>
          <a:lstStyle/>
          <a:p>
            <a:endParaRPr/>
          </a:p>
        </p:txBody>
      </p:sp>
      <p:sp>
        <p:nvSpPr>
          <p:cNvPr id="21" name="Title Text"/>
          <p:cNvSpPr>
            <a:spLocks noGrp="1"/>
          </p:cNvSpPr>
          <p:nvPr>
            <p:ph type="title"/>
          </p:nvPr>
        </p:nvSpPr>
        <p:spPr>
          <a:xfrm>
            <a:off x="1270000" y="6718300"/>
            <a:ext cx="10464800" cy="1422400"/>
          </a:xfrm>
          <a:prstGeom prst="rect">
            <a:avLst/>
          </a:prstGeom>
        </p:spPr>
        <p:txBody>
          <a:bodyPr/>
          <a:lstStyle/>
          <a:p>
            <a:r>
              <a:t>Title Text</a:t>
            </a:r>
          </a:p>
        </p:txBody>
      </p:sp>
      <p:sp>
        <p:nvSpPr>
          <p:cNvPr id="22" name="Body Level One…"/>
          <p:cNvSpPr>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18299" y="638919"/>
            <a:ext cx="5325770" cy="8216901"/>
          </a:xfrm>
          <a:prstGeom prst="rect">
            <a:avLst/>
          </a:prstGeom>
        </p:spPr>
        <p:txBody>
          <a:bodyPr lIns="91439" tIns="45719" rIns="91439" bIns="45719" anchor="t">
            <a:noAutofit/>
          </a:bodyPr>
          <a:lstStyle/>
          <a:p>
            <a:endParaRPr/>
          </a:p>
        </p:txBody>
      </p:sp>
      <p:sp>
        <p:nvSpPr>
          <p:cNvPr id="39" name="Title Text"/>
          <p:cNvSpPr>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a:spLocks noGrp="1"/>
          </p:cNvSpPr>
          <p:nvPr>
            <p:ph type="body" sz="quarter" idx="1"/>
          </p:nvPr>
        </p:nvSpPr>
        <p:spPr>
          <a:xfrm>
            <a:off x="952500" y="4762500"/>
            <a:ext cx="5334000" cy="41148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a:spLocks noGrp="1"/>
          </p:cNvSpPr>
          <p:nvPr>
            <p:ph type="title"/>
          </p:nvPr>
        </p:nvSpPr>
        <p:spPr>
          <a:prstGeom prst="rect">
            <a:avLst/>
          </a:prstGeom>
        </p:spPr>
        <p:txBody>
          <a:bodyPr/>
          <a:lstStyle/>
          <a:p>
            <a:r>
              <a:t>Title Text</a:t>
            </a:r>
          </a:p>
        </p:txBody>
      </p:sp>
      <p:sp>
        <p:nvSpPr>
          <p:cNvPr id="49"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a:spLocks noGrp="1"/>
          </p:cNvSpPr>
          <p:nvPr>
            <p:ph type="title"/>
          </p:nvPr>
        </p:nvSpPr>
        <p:spPr>
          <a:prstGeom prst="rect">
            <a:avLst/>
          </a:prstGeom>
        </p:spPr>
        <p:txBody>
          <a:bodyPr/>
          <a:lstStyle/>
          <a:p>
            <a:r>
              <a:t>Title Text</a:t>
            </a:r>
          </a:p>
        </p:txBody>
      </p:sp>
      <p:sp>
        <p:nvSpPr>
          <p:cNvPr id="57" name="Body Level One…"/>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0" y="2590800"/>
            <a:ext cx="5334000" cy="6286500"/>
          </a:xfrm>
          <a:prstGeom prst="rect">
            <a:avLst/>
          </a:prstGeom>
        </p:spPr>
        <p:txBody>
          <a:bodyPr lIns="91439" tIns="45719" rIns="91439" bIns="45719" anchor="t">
            <a:noAutofit/>
          </a:bodyPr>
          <a:lstStyle/>
          <a:p>
            <a:endParaRPr/>
          </a:p>
        </p:txBody>
      </p:sp>
      <p:sp>
        <p:nvSpPr>
          <p:cNvPr id="66" name="Title Text"/>
          <p:cNvSpPr>
            <a:spLocks noGrp="1"/>
          </p:cNvSpPr>
          <p:nvPr>
            <p:ph type="title"/>
          </p:nvPr>
        </p:nvSpPr>
        <p:spPr>
          <a:prstGeom prst="rect">
            <a:avLst/>
          </a:prstGeom>
        </p:spPr>
        <p:txBody>
          <a:bodyPr/>
          <a:lstStyle/>
          <a:p>
            <a:r>
              <a:t>Title Text</a:t>
            </a:r>
          </a:p>
        </p:txBody>
      </p:sp>
      <p:sp>
        <p:nvSpPr>
          <p:cNvPr id="67" name="Body Level One…"/>
          <p:cNvSpPr>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231900" indent="-342900">
              <a:spcBef>
                <a:spcPts val="3200"/>
              </a:spcBef>
              <a:defRPr sz="2800"/>
            </a:lvl3pPr>
            <a:lvl4pPr marL="1676400" indent="-342900">
              <a:spcBef>
                <a:spcPts val="3200"/>
              </a:spcBef>
              <a:defRPr sz="2800"/>
            </a:lvl4pPr>
            <a:lvl5pPr marL="21209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731000" y="4965700"/>
            <a:ext cx="5334000" cy="3898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31000" y="635000"/>
            <a:ext cx="5334000" cy="3898900"/>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952500" y="635000"/>
            <a:ext cx="5334000" cy="8229600"/>
          </a:xfrm>
          <a:prstGeom prst="rect">
            <a:avLst/>
          </a:prstGeom>
        </p:spPr>
        <p:txBody>
          <a:bodyPr lIns="91439" tIns="45719" rIns="91439" bIns="45719" anchor="t">
            <a:noAutofit/>
          </a:bodyPr>
          <a:lstStyle/>
          <a:p>
            <a:endParaRPr/>
          </a:p>
        </p:txBody>
      </p:sp>
      <p:sp>
        <p:nvSpPr>
          <p:cNvPr id="86"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Text"/>
          <p:cNvSpPr>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Title Text</a:t>
            </a:r>
          </a:p>
        </p:txBody>
      </p:sp>
      <p:sp>
        <p:nvSpPr>
          <p:cNvPr id="3" name="Slide Number"/>
          <p:cNvSpPr>
            <a:spLocks noGrp="1"/>
          </p:cNvSpPr>
          <p:nvPr>
            <p:ph type="sldNum" sz="quarter" idx="2"/>
          </p:nvPr>
        </p:nvSpPr>
        <p:spPr>
          <a:xfrm>
            <a:off x="6311798" y="925830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
        <p:nvSpPr>
          <p:cNvPr id="4" name="Body Level One…"/>
          <p:cNvSpPr>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xmlns:p14="http://schemas.microsoft.com/office/powerpoint/2010/mai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5.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6.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7.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28.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29.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28.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28.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png"/><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tif"/><Relationship Id="rId5" Type="http://schemas.openxmlformats.org/officeDocument/2006/relationships/image" Target="../media/image32.tif"/><Relationship Id="rId6" Type="http://schemas.openxmlformats.org/officeDocument/2006/relationships/image" Target="../media/image33.tif"/><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hyperlink" Target="http://repo.spring.io/release/org/springframework/cloud/spring-cloud-dataflow-server-local/1.1.2.RELEASE/spring-cloud-dataflow-server-local-1.1.2.RELEASE.jar" TargetMode="External"/><Relationship Id="rId4" Type="http://schemas.openxmlformats.org/officeDocument/2006/relationships/image" Target="../media/image7.jpeg"/><Relationship Id="rId5" Type="http://schemas.openxmlformats.org/officeDocument/2006/relationships/image" Target="../media/image6.png"/><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6.png"/><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0.t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1.t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5546">
              <a:srgbClr val="24292D"/>
            </a:gs>
            <a:gs pos="100000">
              <a:srgbClr val="49565A"/>
            </a:gs>
          </a:gsLst>
          <a:path path="circle">
            <a:fillToRect l="50000" t="50000" r="50000" b="50000"/>
          </a:path>
        </a:gradFill>
        <a:effectLst/>
      </p:bgPr>
    </p:bg>
    <p:spTree>
      <p:nvGrpSpPr>
        <p:cNvPr id="1" name=""/>
        <p:cNvGrpSpPr/>
        <p:nvPr/>
      </p:nvGrpSpPr>
      <p:grpSpPr>
        <a:xfrm>
          <a:off x="0" y="0"/>
          <a:ext cx="0" cy="0"/>
          <a:chOff x="0" y="0"/>
          <a:chExt cx="0" cy="0"/>
        </a:xfrm>
      </p:grpSpPr>
      <p:sp>
        <p:nvSpPr>
          <p:cNvPr id="148" name="Spring Cloud Data Flow Architecture"/>
          <p:cNvSpPr/>
          <p:nvPr/>
        </p:nvSpPr>
        <p:spPr>
          <a:xfrm>
            <a:off x="1000894" y="3440510"/>
            <a:ext cx="11003012" cy="28725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9000">
                <a:latin typeface="Helvetica Neue UltraLight"/>
                <a:ea typeface="Helvetica Neue UltraLight"/>
                <a:cs typeface="Helvetica Neue UltraLight"/>
                <a:sym typeface="Helvetica Neue UltraLight"/>
              </a:defRPr>
            </a:lvl1pPr>
          </a:lstStyle>
          <a:p>
            <a:r>
              <a:rPr dirty="0"/>
              <a:t>Spring Cloud Data Flow </a:t>
            </a:r>
            <a:endParaRPr lang="en-US" dirty="0" smtClean="0"/>
          </a:p>
          <a:p>
            <a:r>
              <a:rPr dirty="0" smtClean="0"/>
              <a:t>Architecture</a:t>
            </a:r>
            <a:endParaRPr dirty="0"/>
          </a:p>
        </p:txBody>
      </p:sp>
      <p:sp>
        <p:nvSpPr>
          <p:cNvPr id="149" name="Glenn Renfro | Sabby Anandan"/>
          <p:cNvSpPr/>
          <p:nvPr/>
        </p:nvSpPr>
        <p:spPr>
          <a:xfrm>
            <a:off x="574214" y="7788669"/>
            <a:ext cx="11856372" cy="7950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4500">
                <a:latin typeface="Helvetica Neue UltraLight"/>
                <a:ea typeface="Helvetica Neue UltraLight"/>
                <a:cs typeface="Helvetica Neue UltraLight"/>
                <a:sym typeface="Helvetica Neue UltraLight"/>
              </a:defRPr>
            </a:lvl1pPr>
          </a:lstStyle>
          <a:p>
            <a:r>
              <a:rPr lang="en-US" dirty="0" smtClean="0"/>
              <a:t>Wayne Lund</a:t>
            </a:r>
            <a:endParaRPr dirty="0"/>
          </a:p>
        </p:txBody>
      </p:sp>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15546">
              <a:srgbClr val="24292D"/>
            </a:gs>
            <a:gs pos="100000">
              <a:srgbClr val="49565A"/>
            </a:gs>
          </a:gsLst>
          <a:path path="circle">
            <a:fillToRect l="50000" t="50000" r="50000" b="50000"/>
          </a:path>
        </a:gradFill>
        <a:effectLst/>
      </p:bgPr>
    </p:bg>
    <p:spTree>
      <p:nvGrpSpPr>
        <p:cNvPr id="1" name=""/>
        <p:cNvGrpSpPr/>
        <p:nvPr/>
      </p:nvGrpSpPr>
      <p:grpSpPr>
        <a:xfrm>
          <a:off x="0" y="0"/>
          <a:ext cx="0" cy="0"/>
          <a:chOff x="0" y="0"/>
          <a:chExt cx="0" cy="0"/>
        </a:xfrm>
      </p:grpSpPr>
      <p:pic>
        <p:nvPicPr>
          <p:cNvPr id="208" name="Data Flow Architecture (1).png" descr="Data Flow Architecture (1).png"/>
          <p:cNvPicPr>
            <a:picLocks/>
          </p:cNvPicPr>
          <p:nvPr/>
        </p:nvPicPr>
        <p:blipFill>
          <a:blip r:embed="rId3">
            <a:extLst/>
          </a:blip>
          <a:stretch>
            <a:fillRect/>
          </a:stretch>
        </p:blipFill>
        <p:spPr>
          <a:xfrm>
            <a:off x="44177" y="7972"/>
            <a:ext cx="12916446" cy="7318011"/>
          </a:xfrm>
          <a:prstGeom prst="rect">
            <a:avLst/>
          </a:prstGeom>
          <a:ln w="12700">
            <a:miter lim="400000"/>
          </a:ln>
        </p:spPr>
      </p:pic>
      <p:sp>
        <p:nvSpPr>
          <p:cNvPr id="209"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10</a:t>
            </a:fld>
            <a:endParaRPr/>
          </a:p>
        </p:txBody>
      </p:sp>
    </p:spTree>
  </p:cSld>
  <p:clrMapOvr>
    <a:masterClrMapping/>
  </p:clrMapOvr>
  <p:transition xmlns:p14="http://schemas.microsoft.com/office/powerpoint/2010/main" spd="slow"/>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15546">
              <a:srgbClr val="24292D"/>
            </a:gs>
            <a:gs pos="100000">
              <a:srgbClr val="49565A"/>
            </a:gs>
          </a:gsLst>
          <a:path path="circle">
            <a:fillToRect l="50000" t="50000" r="50000" b="50000"/>
          </a:path>
        </a:gradFill>
        <a:effectLst/>
      </p:bgPr>
    </p:bg>
    <p:spTree>
      <p:nvGrpSpPr>
        <p:cNvPr id="1" name=""/>
        <p:cNvGrpSpPr/>
        <p:nvPr/>
      </p:nvGrpSpPr>
      <p:grpSpPr>
        <a:xfrm>
          <a:off x="0" y="0"/>
          <a:ext cx="0" cy="0"/>
          <a:chOff x="0" y="0"/>
          <a:chExt cx="0" cy="0"/>
        </a:xfrm>
      </p:grpSpPr>
      <p:pic>
        <p:nvPicPr>
          <p:cNvPr id="213" name="Data Flow Architecture (3).png" descr="Data Flow Architecture (3).png"/>
          <p:cNvPicPr>
            <a:picLocks/>
          </p:cNvPicPr>
          <p:nvPr/>
        </p:nvPicPr>
        <p:blipFill>
          <a:blip r:embed="rId3">
            <a:extLst/>
          </a:blip>
          <a:stretch>
            <a:fillRect/>
          </a:stretch>
        </p:blipFill>
        <p:spPr>
          <a:xfrm>
            <a:off x="-4553" y="-9443"/>
            <a:ext cx="13013906" cy="7226354"/>
          </a:xfrm>
          <a:prstGeom prst="rect">
            <a:avLst/>
          </a:prstGeom>
          <a:ln w="12700">
            <a:miter lim="400000"/>
          </a:ln>
        </p:spPr>
      </p:pic>
      <p:sp>
        <p:nvSpPr>
          <p:cNvPr id="214"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11</a:t>
            </a:fld>
            <a:endParaRPr/>
          </a:p>
        </p:txBody>
      </p:sp>
    </p:spTree>
  </p:cSld>
  <p:clrMapOvr>
    <a:masterClrMapping/>
  </p:clrMapOvr>
  <p:transition xmlns:p14="http://schemas.microsoft.com/office/powerpoint/2010/main" spd="slow"/>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15546">
              <a:srgbClr val="24292D"/>
            </a:gs>
            <a:gs pos="100000">
              <a:srgbClr val="49565A"/>
            </a:gs>
          </a:gsLst>
          <a:path path="circle">
            <a:fillToRect l="50000" t="50000" r="50000" b="50000"/>
          </a:path>
        </a:gradFill>
        <a:effectLst/>
      </p:bgPr>
    </p:bg>
    <p:spTree>
      <p:nvGrpSpPr>
        <p:cNvPr id="1" name=""/>
        <p:cNvGrpSpPr/>
        <p:nvPr/>
      </p:nvGrpSpPr>
      <p:grpSpPr>
        <a:xfrm>
          <a:off x="0" y="0"/>
          <a:ext cx="0" cy="0"/>
          <a:chOff x="0" y="0"/>
          <a:chExt cx="0" cy="0"/>
        </a:xfrm>
      </p:grpSpPr>
      <p:pic>
        <p:nvPicPr>
          <p:cNvPr id="218" name="Data Flow Architecture (4).png" descr="Data Flow Architecture (4).png"/>
          <p:cNvPicPr>
            <a:picLocks/>
          </p:cNvPicPr>
          <p:nvPr/>
        </p:nvPicPr>
        <p:blipFill>
          <a:blip r:embed="rId3">
            <a:extLst/>
          </a:blip>
          <a:stretch>
            <a:fillRect/>
          </a:stretch>
        </p:blipFill>
        <p:spPr>
          <a:xfrm>
            <a:off x="34832" y="24163"/>
            <a:ext cx="12935136" cy="7226355"/>
          </a:xfrm>
          <a:prstGeom prst="rect">
            <a:avLst/>
          </a:prstGeom>
          <a:ln w="12700">
            <a:miter lim="400000"/>
          </a:ln>
        </p:spPr>
      </p:pic>
      <p:sp>
        <p:nvSpPr>
          <p:cNvPr id="219"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12</a:t>
            </a:fld>
            <a:endParaRPr/>
          </a:p>
        </p:txBody>
      </p:sp>
    </p:spTree>
  </p:cSld>
  <p:clrMapOvr>
    <a:masterClrMapping/>
  </p:clrMapOvr>
  <p:transition xmlns:p14="http://schemas.microsoft.com/office/powerpoint/2010/main" spd="slow"/>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15546">
              <a:srgbClr val="24292D"/>
            </a:gs>
            <a:gs pos="100000">
              <a:srgbClr val="49565A"/>
            </a:gs>
          </a:gsLst>
          <a:path path="circle">
            <a:fillToRect l="50000" t="50000" r="50000" b="50000"/>
          </a:path>
        </a:gradFill>
        <a:effectLst/>
      </p:bgPr>
    </p:bg>
    <p:spTree>
      <p:nvGrpSpPr>
        <p:cNvPr id="1" name=""/>
        <p:cNvGrpSpPr/>
        <p:nvPr/>
      </p:nvGrpSpPr>
      <p:grpSpPr>
        <a:xfrm>
          <a:off x="0" y="0"/>
          <a:ext cx="0" cy="0"/>
          <a:chOff x="0" y="0"/>
          <a:chExt cx="0" cy="0"/>
        </a:xfrm>
      </p:grpSpPr>
      <p:pic>
        <p:nvPicPr>
          <p:cNvPr id="223" name="Data Flow Architecture (5).png" descr="Data Flow Architecture (5).png"/>
          <p:cNvPicPr>
            <a:picLocks noChangeAspect="1"/>
          </p:cNvPicPr>
          <p:nvPr/>
        </p:nvPicPr>
        <p:blipFill>
          <a:blip r:embed="rId3">
            <a:extLst/>
          </a:blip>
          <a:stretch>
            <a:fillRect/>
          </a:stretch>
        </p:blipFill>
        <p:spPr>
          <a:xfrm>
            <a:off x="13135" y="-5359"/>
            <a:ext cx="12978530" cy="7300423"/>
          </a:xfrm>
          <a:prstGeom prst="rect">
            <a:avLst/>
          </a:prstGeom>
          <a:ln w="12700">
            <a:miter lim="400000"/>
          </a:ln>
        </p:spPr>
      </p:pic>
      <p:sp>
        <p:nvSpPr>
          <p:cNvPr id="224"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13</a:t>
            </a:fld>
            <a:endParaRPr/>
          </a:p>
        </p:txBody>
      </p:sp>
    </p:spTree>
  </p:cSld>
  <p:clrMapOvr>
    <a:masterClrMapping/>
  </p:clrMapOvr>
  <p:transition xmlns:p14="http://schemas.microsoft.com/office/powerpoint/2010/main" spd="slow"/>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15546">
              <a:srgbClr val="24292D"/>
            </a:gs>
            <a:gs pos="100000">
              <a:srgbClr val="49565A"/>
            </a:gs>
          </a:gsLst>
          <a:path path="circle">
            <a:fillToRect l="50000" t="50000" r="50000" b="50000"/>
          </a:path>
        </a:gradFill>
        <a:effectLst/>
      </p:bgPr>
    </p:bg>
    <p:spTree>
      <p:nvGrpSpPr>
        <p:cNvPr id="1" name=""/>
        <p:cNvGrpSpPr/>
        <p:nvPr/>
      </p:nvGrpSpPr>
      <p:grpSpPr>
        <a:xfrm>
          <a:off x="0" y="0"/>
          <a:ext cx="0" cy="0"/>
          <a:chOff x="0" y="0"/>
          <a:chExt cx="0" cy="0"/>
        </a:xfrm>
      </p:grpSpPr>
      <p:pic>
        <p:nvPicPr>
          <p:cNvPr id="228" name="Data Flow Architecture (6).png" descr="Data Flow Architecture (6).png"/>
          <p:cNvPicPr>
            <a:picLocks/>
          </p:cNvPicPr>
          <p:nvPr/>
        </p:nvPicPr>
        <p:blipFill>
          <a:blip r:embed="rId3">
            <a:extLst/>
          </a:blip>
          <a:stretch>
            <a:fillRect/>
          </a:stretch>
        </p:blipFill>
        <p:spPr>
          <a:xfrm>
            <a:off x="-9760" y="11893"/>
            <a:ext cx="13024320" cy="7304287"/>
          </a:xfrm>
          <a:prstGeom prst="rect">
            <a:avLst/>
          </a:prstGeom>
          <a:ln w="12700">
            <a:miter lim="400000"/>
          </a:ln>
        </p:spPr>
      </p:pic>
      <p:sp>
        <p:nvSpPr>
          <p:cNvPr id="229"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14</a:t>
            </a:fld>
            <a:endParaRPr/>
          </a:p>
        </p:txBody>
      </p:sp>
    </p:spTree>
  </p:cSld>
  <p:clrMapOvr>
    <a:masterClrMapping/>
  </p:clrMapOvr>
  <p:transition xmlns:p14="http://schemas.microsoft.com/office/powerpoint/2010/main" spd="slow"/>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15546">
              <a:srgbClr val="24292D"/>
            </a:gs>
            <a:gs pos="100000">
              <a:srgbClr val="49565A"/>
            </a:gs>
          </a:gsLst>
          <a:path path="circle">
            <a:fillToRect l="50000" t="50000" r="50000" b="50000"/>
          </a:path>
        </a:gradFill>
        <a:effectLst/>
      </p:bgPr>
    </p:bg>
    <p:spTree>
      <p:nvGrpSpPr>
        <p:cNvPr id="1" name=""/>
        <p:cNvGrpSpPr/>
        <p:nvPr/>
      </p:nvGrpSpPr>
      <p:grpSpPr>
        <a:xfrm>
          <a:off x="0" y="0"/>
          <a:ext cx="0" cy="0"/>
          <a:chOff x="0" y="0"/>
          <a:chExt cx="0" cy="0"/>
        </a:xfrm>
      </p:grpSpPr>
      <p:pic>
        <p:nvPicPr>
          <p:cNvPr id="233" name="Data Flow Architecture (7).png" descr="Data Flow Architecture (7).png"/>
          <p:cNvPicPr>
            <a:picLocks/>
          </p:cNvPicPr>
          <p:nvPr/>
        </p:nvPicPr>
        <p:blipFill>
          <a:blip r:embed="rId3">
            <a:extLst/>
          </a:blip>
          <a:stretch>
            <a:fillRect/>
          </a:stretch>
        </p:blipFill>
        <p:spPr>
          <a:xfrm>
            <a:off x="26510" y="25944"/>
            <a:ext cx="12951780" cy="7215997"/>
          </a:xfrm>
          <a:prstGeom prst="rect">
            <a:avLst/>
          </a:prstGeom>
          <a:ln w="12700">
            <a:miter lim="400000"/>
          </a:ln>
        </p:spPr>
      </p:pic>
      <p:sp>
        <p:nvSpPr>
          <p:cNvPr id="234"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15</a:t>
            </a:fld>
            <a:endParaRPr/>
          </a:p>
        </p:txBody>
      </p:sp>
    </p:spTree>
  </p:cSld>
  <p:clrMapOvr>
    <a:masterClrMapping/>
  </p:clrMapOvr>
  <p:transition xmlns:p14="http://schemas.microsoft.com/office/powerpoint/2010/main" spd="slow"/>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15546">
              <a:srgbClr val="24292D"/>
            </a:gs>
            <a:gs pos="100000">
              <a:srgbClr val="49565A"/>
            </a:gs>
          </a:gsLst>
          <a:path path="circle">
            <a:fillToRect l="50000" t="50000" r="50000" b="50000"/>
          </a:path>
        </a:gradFill>
        <a:effectLst/>
      </p:bgPr>
    </p:bg>
    <p:spTree>
      <p:nvGrpSpPr>
        <p:cNvPr id="1" name=""/>
        <p:cNvGrpSpPr/>
        <p:nvPr/>
      </p:nvGrpSpPr>
      <p:grpSpPr>
        <a:xfrm>
          <a:off x="0" y="0"/>
          <a:ext cx="0" cy="0"/>
          <a:chOff x="0" y="0"/>
          <a:chExt cx="0" cy="0"/>
        </a:xfrm>
      </p:grpSpPr>
      <p:pic>
        <p:nvPicPr>
          <p:cNvPr id="238" name="Data Flow Architecture (9).png" descr="Data Flow Architecture (9).png"/>
          <p:cNvPicPr>
            <a:picLocks/>
          </p:cNvPicPr>
          <p:nvPr/>
        </p:nvPicPr>
        <p:blipFill>
          <a:blip r:embed="rId3">
            <a:extLst/>
          </a:blip>
          <a:stretch>
            <a:fillRect/>
          </a:stretch>
        </p:blipFill>
        <p:spPr>
          <a:xfrm>
            <a:off x="-9150" y="42021"/>
            <a:ext cx="13023099" cy="7197895"/>
          </a:xfrm>
          <a:prstGeom prst="rect">
            <a:avLst/>
          </a:prstGeom>
          <a:ln w="12700">
            <a:miter lim="400000"/>
          </a:ln>
        </p:spPr>
      </p:pic>
      <p:sp>
        <p:nvSpPr>
          <p:cNvPr id="239"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16</a:t>
            </a:fld>
            <a:endParaRPr/>
          </a:p>
        </p:txBody>
      </p:sp>
    </p:spTree>
  </p:cSld>
  <p:clrMapOvr>
    <a:masterClrMapping/>
  </p:clrMapOvr>
  <p:transition xmlns:p14="http://schemas.microsoft.com/office/powerpoint/2010/main" spd="slow"/>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15546">
              <a:srgbClr val="24292D"/>
            </a:gs>
            <a:gs pos="100000">
              <a:srgbClr val="49565A"/>
            </a:gs>
          </a:gsLst>
          <a:path path="circle">
            <a:fillToRect l="50000" t="50000" r="50000" b="50000"/>
          </a:path>
        </a:gradFill>
        <a:effectLst/>
      </p:bgPr>
    </p:bg>
    <p:spTree>
      <p:nvGrpSpPr>
        <p:cNvPr id="1" name=""/>
        <p:cNvGrpSpPr/>
        <p:nvPr/>
      </p:nvGrpSpPr>
      <p:grpSpPr>
        <a:xfrm>
          <a:off x="0" y="0"/>
          <a:ext cx="0" cy="0"/>
          <a:chOff x="0" y="0"/>
          <a:chExt cx="0" cy="0"/>
        </a:xfrm>
      </p:grpSpPr>
      <p:pic>
        <p:nvPicPr>
          <p:cNvPr id="243" name="Data Flow Architecture (10).png" descr="Data Flow Architecture (10).png"/>
          <p:cNvPicPr>
            <a:picLocks noChangeAspect="1"/>
          </p:cNvPicPr>
          <p:nvPr/>
        </p:nvPicPr>
        <p:blipFill>
          <a:blip r:embed="rId3">
            <a:extLst/>
          </a:blip>
          <a:stretch>
            <a:fillRect/>
          </a:stretch>
        </p:blipFill>
        <p:spPr>
          <a:xfrm>
            <a:off x="-16709" y="7733"/>
            <a:ext cx="13038218" cy="7333997"/>
          </a:xfrm>
          <a:prstGeom prst="rect">
            <a:avLst/>
          </a:prstGeom>
          <a:ln w="12700">
            <a:miter lim="400000"/>
          </a:ln>
        </p:spPr>
      </p:pic>
      <p:sp>
        <p:nvSpPr>
          <p:cNvPr id="244"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17</a:t>
            </a:fld>
            <a:endParaRPr/>
          </a:p>
        </p:txBody>
      </p:sp>
    </p:spTree>
  </p:cSld>
  <p:clrMapOvr>
    <a:masterClrMapping/>
  </p:clrMapOvr>
  <p:transition xmlns:p14="http://schemas.microsoft.com/office/powerpoint/2010/main" spd="slow"/>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15546">
              <a:srgbClr val="24292D"/>
            </a:gs>
            <a:gs pos="100000">
              <a:srgbClr val="49565A"/>
            </a:gs>
          </a:gsLst>
          <a:path path="circle">
            <a:fillToRect l="50000" t="50000" r="50000" b="50000"/>
          </a:path>
        </a:gradFill>
        <a:effectLst/>
      </p:bgPr>
    </p:bg>
    <p:spTree>
      <p:nvGrpSpPr>
        <p:cNvPr id="1" name=""/>
        <p:cNvGrpSpPr/>
        <p:nvPr/>
      </p:nvGrpSpPr>
      <p:grpSpPr>
        <a:xfrm>
          <a:off x="0" y="0"/>
          <a:ext cx="0" cy="0"/>
          <a:chOff x="0" y="0"/>
          <a:chExt cx="0" cy="0"/>
        </a:xfrm>
      </p:grpSpPr>
      <p:pic>
        <p:nvPicPr>
          <p:cNvPr id="248" name="Data Flow Architecture (11).png" descr="Data Flow Architecture (11).png"/>
          <p:cNvPicPr>
            <a:picLocks noChangeAspect="1"/>
          </p:cNvPicPr>
          <p:nvPr/>
        </p:nvPicPr>
        <p:blipFill>
          <a:blip r:embed="rId3">
            <a:extLst/>
          </a:blip>
          <a:stretch>
            <a:fillRect/>
          </a:stretch>
        </p:blipFill>
        <p:spPr>
          <a:xfrm>
            <a:off x="-19214" y="36923"/>
            <a:ext cx="13004801" cy="7315201"/>
          </a:xfrm>
          <a:prstGeom prst="rect">
            <a:avLst/>
          </a:prstGeom>
          <a:ln w="12700">
            <a:miter lim="400000"/>
          </a:ln>
        </p:spPr>
      </p:pic>
      <p:sp>
        <p:nvSpPr>
          <p:cNvPr id="249"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18</a:t>
            </a:fld>
            <a:endParaRPr/>
          </a:p>
        </p:txBody>
      </p:sp>
    </p:spTree>
  </p:cSld>
  <p:clrMapOvr>
    <a:masterClrMapping/>
  </p:clrMapOvr>
  <p:transition xmlns:p14="http://schemas.microsoft.com/office/powerpoint/2010/main" spd="slow"/>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15546">
              <a:srgbClr val="24292D"/>
            </a:gs>
            <a:gs pos="100000">
              <a:srgbClr val="49565A"/>
            </a:gs>
          </a:gsLst>
          <a:path path="circle">
            <a:fillToRect l="50000" t="50000" r="50000" b="50000"/>
          </a:path>
        </a:gradFill>
        <a:effectLst/>
      </p:bgPr>
    </p:bg>
    <p:spTree>
      <p:nvGrpSpPr>
        <p:cNvPr id="1" name=""/>
        <p:cNvGrpSpPr/>
        <p:nvPr/>
      </p:nvGrpSpPr>
      <p:grpSpPr>
        <a:xfrm>
          <a:off x="0" y="0"/>
          <a:ext cx="0" cy="0"/>
          <a:chOff x="0" y="0"/>
          <a:chExt cx="0" cy="0"/>
        </a:xfrm>
      </p:grpSpPr>
      <p:pic>
        <p:nvPicPr>
          <p:cNvPr id="253" name="Data Flow Architecture (12).png" descr="Data Flow Architecture (12).png"/>
          <p:cNvPicPr>
            <a:picLocks noChangeAspect="1"/>
          </p:cNvPicPr>
          <p:nvPr/>
        </p:nvPicPr>
        <p:blipFill>
          <a:blip r:embed="rId3">
            <a:extLst/>
          </a:blip>
          <a:stretch>
            <a:fillRect/>
          </a:stretch>
        </p:blipFill>
        <p:spPr>
          <a:xfrm>
            <a:off x="24702" y="64698"/>
            <a:ext cx="12955396" cy="7287410"/>
          </a:xfrm>
          <a:prstGeom prst="rect">
            <a:avLst/>
          </a:prstGeom>
          <a:ln w="12700">
            <a:miter lim="400000"/>
          </a:ln>
        </p:spPr>
      </p:pic>
      <p:sp>
        <p:nvSpPr>
          <p:cNvPr id="254"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19</a:t>
            </a:fld>
            <a:endParaRPr/>
          </a:p>
        </p:txBody>
      </p:sp>
    </p:spTree>
  </p:cSld>
  <p:clrMapOvr>
    <a:masterClrMapping/>
  </p:clrMapOvr>
  <p:transition xmlns:p14="http://schemas.microsoft.com/office/powerpoint/2010/main" spd="slow"/>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5546">
              <a:srgbClr val="24292D"/>
            </a:gs>
            <a:gs pos="100000">
              <a:srgbClr val="49565A"/>
            </a:gs>
          </a:gsLst>
          <a:path path="circle">
            <a:fillToRect l="50000" t="50000" r="50000" b="50000"/>
          </a:path>
        </a:gradFill>
        <a:effectLst/>
      </p:bgPr>
    </p:bg>
    <p:spTree>
      <p:nvGrpSpPr>
        <p:cNvPr id="1" name=""/>
        <p:cNvGrpSpPr/>
        <p:nvPr/>
      </p:nvGrpSpPr>
      <p:grpSpPr>
        <a:xfrm>
          <a:off x="0" y="0"/>
          <a:ext cx="0" cy="0"/>
          <a:chOff x="0" y="0"/>
          <a:chExt cx="0" cy="0"/>
        </a:xfrm>
      </p:grpSpPr>
      <p:sp>
        <p:nvSpPr>
          <p:cNvPr id="153" name="Spring Integration"/>
          <p:cNvSpPr/>
          <p:nvPr/>
        </p:nvSpPr>
        <p:spPr>
          <a:xfrm>
            <a:off x="533960" y="6069827"/>
            <a:ext cx="3827435" cy="1270001"/>
          </a:xfrm>
          <a:prstGeom prst="roundRect">
            <a:avLst>
              <a:gd name="adj" fmla="val 15000"/>
            </a:avLst>
          </a:prstGeom>
          <a:blipFill>
            <a:blip r:embed="rId2">
              <a:alphaModFix amt="50000"/>
            </a:blip>
          </a:blipFill>
          <a:ln w="12700">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600"/>
            </a:lvl1pPr>
          </a:lstStyle>
          <a:p>
            <a:r>
              <a:t>Spring Integration</a:t>
            </a:r>
          </a:p>
        </p:txBody>
      </p:sp>
      <p:sp>
        <p:nvSpPr>
          <p:cNvPr id="154" name="Spring Boot"/>
          <p:cNvSpPr/>
          <p:nvPr/>
        </p:nvSpPr>
        <p:spPr>
          <a:xfrm>
            <a:off x="4588683" y="6069827"/>
            <a:ext cx="3827435" cy="1270001"/>
          </a:xfrm>
          <a:prstGeom prst="roundRect">
            <a:avLst>
              <a:gd name="adj" fmla="val 15000"/>
            </a:avLst>
          </a:prstGeom>
          <a:solidFill>
            <a:srgbClr val="204666"/>
          </a:solidFill>
          <a:ln w="12700">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600">
                <a:solidFill>
                  <a:srgbClr val="A9A9A9"/>
                </a:solidFill>
              </a:defRPr>
            </a:lvl1pPr>
          </a:lstStyle>
          <a:p>
            <a:r>
              <a:t>Spring Boot</a:t>
            </a:r>
          </a:p>
        </p:txBody>
      </p:sp>
      <p:sp>
        <p:nvSpPr>
          <p:cNvPr id="155" name="Spring Batch"/>
          <p:cNvSpPr/>
          <p:nvPr/>
        </p:nvSpPr>
        <p:spPr>
          <a:xfrm>
            <a:off x="8643404" y="6069827"/>
            <a:ext cx="3827436" cy="1270001"/>
          </a:xfrm>
          <a:prstGeom prst="roundRect">
            <a:avLst>
              <a:gd name="adj" fmla="val 15000"/>
            </a:avLst>
          </a:prstGeom>
          <a:solidFill>
            <a:srgbClr val="204666"/>
          </a:solidFill>
          <a:ln w="12700">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600">
                <a:solidFill>
                  <a:srgbClr val="A9A9A9"/>
                </a:solidFill>
              </a:defRPr>
            </a:lvl1pPr>
          </a:lstStyle>
          <a:p>
            <a:r>
              <a:t>Spring Batch</a:t>
            </a:r>
          </a:p>
        </p:txBody>
      </p:sp>
      <p:sp>
        <p:nvSpPr>
          <p:cNvPr id="156" name="Spring Cloud Task"/>
          <p:cNvSpPr/>
          <p:nvPr/>
        </p:nvSpPr>
        <p:spPr>
          <a:xfrm>
            <a:off x="6605888" y="4649771"/>
            <a:ext cx="5856932" cy="1239458"/>
          </a:xfrm>
          <a:prstGeom prst="roundRect">
            <a:avLst>
              <a:gd name="adj" fmla="val 15000"/>
            </a:avLst>
          </a:prstGeom>
          <a:solidFill>
            <a:srgbClr val="204666"/>
          </a:solidFill>
          <a:ln w="12700">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600">
                <a:solidFill>
                  <a:srgbClr val="A9A9A9"/>
                </a:solidFill>
              </a:defRPr>
            </a:lvl1pPr>
          </a:lstStyle>
          <a:p>
            <a:r>
              <a:t>Spring Cloud Task</a:t>
            </a:r>
          </a:p>
        </p:txBody>
      </p:sp>
      <p:sp>
        <p:nvSpPr>
          <p:cNvPr id="157" name="Spring Cloud Stream"/>
          <p:cNvSpPr/>
          <p:nvPr/>
        </p:nvSpPr>
        <p:spPr>
          <a:xfrm>
            <a:off x="541980" y="4649771"/>
            <a:ext cx="5856932" cy="1239458"/>
          </a:xfrm>
          <a:prstGeom prst="roundRect">
            <a:avLst>
              <a:gd name="adj" fmla="val 15000"/>
            </a:avLst>
          </a:prstGeom>
          <a:blipFill>
            <a:blip r:embed="rId2">
              <a:alphaModFix amt="50000"/>
            </a:blip>
          </a:blipFill>
          <a:ln w="12700">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600"/>
            </a:lvl1pPr>
          </a:lstStyle>
          <a:p>
            <a:r>
              <a:t>Spring Cloud Stream</a:t>
            </a:r>
          </a:p>
        </p:txBody>
      </p:sp>
      <p:sp>
        <p:nvSpPr>
          <p:cNvPr id="158" name="Spring Cloud Data Flow"/>
          <p:cNvSpPr/>
          <p:nvPr/>
        </p:nvSpPr>
        <p:spPr>
          <a:xfrm>
            <a:off x="541980" y="2413773"/>
            <a:ext cx="11920840" cy="2055399"/>
          </a:xfrm>
          <a:prstGeom prst="roundRect">
            <a:avLst>
              <a:gd name="adj" fmla="val 9045"/>
            </a:avLst>
          </a:prstGeom>
          <a:blipFill>
            <a:blip r:embed="rId3"/>
          </a:blipFill>
          <a:ln w="12700">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2600"/>
            </a:pPr>
            <a:endParaRPr/>
          </a:p>
          <a:p>
            <a:pPr>
              <a:defRPr sz="2600"/>
            </a:pPr>
            <a:endParaRPr/>
          </a:p>
          <a:p>
            <a:pPr>
              <a:defRPr sz="2600"/>
            </a:pPr>
            <a:endParaRPr/>
          </a:p>
          <a:p>
            <a:pPr>
              <a:defRPr sz="2600" b="1">
                <a:latin typeface="Helvetica"/>
                <a:ea typeface="Helvetica"/>
                <a:cs typeface="Helvetica"/>
                <a:sym typeface="Helvetica"/>
              </a:defRPr>
            </a:pPr>
            <a:r>
              <a:t>Spring Cloud Data Flow</a:t>
            </a:r>
          </a:p>
        </p:txBody>
      </p:sp>
      <p:sp>
        <p:nvSpPr>
          <p:cNvPr id="159" name="DSL/Shell"/>
          <p:cNvSpPr/>
          <p:nvPr/>
        </p:nvSpPr>
        <p:spPr>
          <a:xfrm>
            <a:off x="675561" y="2507160"/>
            <a:ext cx="3827436" cy="1270001"/>
          </a:xfrm>
          <a:prstGeom prst="roundRect">
            <a:avLst>
              <a:gd name="adj" fmla="val 15000"/>
            </a:avLst>
          </a:prstGeom>
          <a:blipFill>
            <a:blip r:embed="rId3"/>
          </a:blipFill>
          <a:ln w="12700">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600"/>
            </a:lvl1pPr>
          </a:lstStyle>
          <a:p>
            <a:r>
              <a:t>DSL/Shell</a:t>
            </a:r>
          </a:p>
        </p:txBody>
      </p:sp>
      <p:sp>
        <p:nvSpPr>
          <p:cNvPr id="160" name="REST-API/Dashboard"/>
          <p:cNvSpPr/>
          <p:nvPr/>
        </p:nvSpPr>
        <p:spPr>
          <a:xfrm>
            <a:off x="4588683" y="2507160"/>
            <a:ext cx="3827435" cy="1270001"/>
          </a:xfrm>
          <a:prstGeom prst="roundRect">
            <a:avLst>
              <a:gd name="adj" fmla="val 15000"/>
            </a:avLst>
          </a:prstGeom>
          <a:blipFill>
            <a:blip r:embed="rId3"/>
          </a:blipFill>
          <a:ln w="12700">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600"/>
            </a:lvl1pPr>
          </a:lstStyle>
          <a:p>
            <a:r>
              <a:t>REST-API/Dashboard</a:t>
            </a:r>
          </a:p>
        </p:txBody>
      </p:sp>
      <p:sp>
        <p:nvSpPr>
          <p:cNvPr id="161" name="Flo Visual Designer"/>
          <p:cNvSpPr/>
          <p:nvPr/>
        </p:nvSpPr>
        <p:spPr>
          <a:xfrm>
            <a:off x="8501803" y="2507160"/>
            <a:ext cx="3827435" cy="1270001"/>
          </a:xfrm>
          <a:prstGeom prst="roundRect">
            <a:avLst>
              <a:gd name="adj" fmla="val 15000"/>
            </a:avLst>
          </a:prstGeom>
          <a:solidFill>
            <a:srgbClr val="224868"/>
          </a:solidFill>
          <a:ln w="12700">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600"/>
            </a:lvl1pPr>
          </a:lstStyle>
          <a:p>
            <a:r>
              <a:t>Flo Visual Designer</a:t>
            </a:r>
          </a:p>
        </p:txBody>
      </p:sp>
      <p:sp>
        <p:nvSpPr>
          <p:cNvPr id="162" name="Slide Number"/>
          <p:cNvSpPr>
            <a:spLocks noGrp="1"/>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spTree>
  </p:cSld>
  <p:clrMapOvr>
    <a:masterClrMapping/>
  </p:clrMapOvr>
  <p:transition xmlns:p14="http://schemas.microsoft.com/office/powerpoint/2010/main" spd="slow"/>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15546">
              <a:srgbClr val="24292D"/>
            </a:gs>
            <a:gs pos="100000">
              <a:srgbClr val="49565A"/>
            </a:gs>
          </a:gsLst>
          <a:path path="circle">
            <a:fillToRect l="50000" t="50000" r="50000" b="50000"/>
          </a:path>
        </a:gradFill>
        <a:effectLst/>
      </p:bgPr>
    </p:bg>
    <p:spTree>
      <p:nvGrpSpPr>
        <p:cNvPr id="1" name=""/>
        <p:cNvGrpSpPr/>
        <p:nvPr/>
      </p:nvGrpSpPr>
      <p:grpSpPr>
        <a:xfrm>
          <a:off x="0" y="0"/>
          <a:ext cx="0" cy="0"/>
          <a:chOff x="0" y="0"/>
          <a:chExt cx="0" cy="0"/>
        </a:xfrm>
      </p:grpSpPr>
      <p:pic>
        <p:nvPicPr>
          <p:cNvPr id="258" name="grey-cloud-1-2400px.png" descr="grey-cloud-1-2400px.png"/>
          <p:cNvPicPr>
            <a:picLocks/>
          </p:cNvPicPr>
          <p:nvPr/>
        </p:nvPicPr>
        <p:blipFill>
          <a:blip r:embed="rId3">
            <a:extLst/>
          </a:blip>
          <a:stretch>
            <a:fillRect/>
          </a:stretch>
        </p:blipFill>
        <p:spPr>
          <a:xfrm>
            <a:off x="5117648" y="1009954"/>
            <a:ext cx="7675516" cy="8056286"/>
          </a:xfrm>
          <a:prstGeom prst="rect">
            <a:avLst/>
          </a:prstGeom>
          <a:ln w="12700">
            <a:miter lim="400000"/>
          </a:ln>
        </p:spPr>
      </p:pic>
      <p:pic>
        <p:nvPicPr>
          <p:cNvPr id="259" name="Screen Shot 2017-02-16 at 10.34.38 AM.png" descr="Screen Shot 2017-02-16 at 10.34.38 AM.png"/>
          <p:cNvPicPr>
            <a:picLocks noChangeAspect="1"/>
          </p:cNvPicPr>
          <p:nvPr/>
        </p:nvPicPr>
        <p:blipFill>
          <a:blip r:embed="rId4">
            <a:extLst/>
          </a:blip>
          <a:stretch>
            <a:fillRect/>
          </a:stretch>
        </p:blipFill>
        <p:spPr>
          <a:xfrm>
            <a:off x="1198062" y="3815757"/>
            <a:ext cx="2845909" cy="2444562"/>
          </a:xfrm>
          <a:prstGeom prst="rect">
            <a:avLst/>
          </a:prstGeom>
          <a:ln w="12700">
            <a:miter lim="400000"/>
          </a:ln>
        </p:spPr>
      </p:pic>
      <p:sp>
        <p:nvSpPr>
          <p:cNvPr id="260" name="http | log"/>
          <p:cNvSpPr/>
          <p:nvPr/>
        </p:nvSpPr>
        <p:spPr>
          <a:xfrm>
            <a:off x="8201118" y="2737997"/>
            <a:ext cx="1508622" cy="49530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b="1">
                <a:latin typeface="Helvetica"/>
                <a:ea typeface="Helvetica"/>
                <a:cs typeface="Helvetica"/>
                <a:sym typeface="Helvetica"/>
              </a:defRPr>
            </a:lvl1pPr>
          </a:lstStyle>
          <a:p>
            <a:r>
              <a:t>http | log</a:t>
            </a:r>
          </a:p>
        </p:txBody>
      </p:sp>
      <p:sp>
        <p:nvSpPr>
          <p:cNvPr id="261" name="time | log"/>
          <p:cNvSpPr/>
          <p:nvPr/>
        </p:nvSpPr>
        <p:spPr>
          <a:xfrm>
            <a:off x="9328867" y="3432479"/>
            <a:ext cx="1564247" cy="49530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b="1">
                <a:latin typeface="Helvetica"/>
                <a:ea typeface="Helvetica"/>
                <a:cs typeface="Helvetica"/>
                <a:sym typeface="Helvetica"/>
              </a:defRPr>
            </a:lvl1pPr>
          </a:lstStyle>
          <a:p>
            <a:r>
              <a:t>time | log</a:t>
            </a:r>
          </a:p>
        </p:txBody>
      </p:sp>
      <p:sp>
        <p:nvSpPr>
          <p:cNvPr id="262" name="foo | bar | bar"/>
          <p:cNvSpPr/>
          <p:nvPr/>
        </p:nvSpPr>
        <p:spPr>
          <a:xfrm>
            <a:off x="9007454" y="4375235"/>
            <a:ext cx="2207073" cy="49530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b="1">
                <a:latin typeface="Helvetica"/>
                <a:ea typeface="Helvetica"/>
                <a:cs typeface="Helvetica"/>
                <a:sym typeface="Helvetica"/>
              </a:defRPr>
            </a:lvl1pPr>
          </a:lstStyle>
          <a:p>
            <a:r>
              <a:t>foo | bar | bar</a:t>
            </a:r>
          </a:p>
        </p:txBody>
      </p:sp>
      <p:sp>
        <p:nvSpPr>
          <p:cNvPr id="263" name="Line"/>
          <p:cNvSpPr/>
          <p:nvPr/>
        </p:nvSpPr>
        <p:spPr>
          <a:xfrm flipV="1">
            <a:off x="3987338" y="2969052"/>
            <a:ext cx="4214646" cy="2056736"/>
          </a:xfrm>
          <a:prstGeom prst="line">
            <a:avLst/>
          </a:prstGeom>
          <a:ln w="76200">
            <a:solidFill>
              <a:srgbClr val="FF9300"/>
            </a:solidFill>
            <a:miter lim="400000"/>
            <a:tailEnd type="triangle"/>
          </a:ln>
        </p:spPr>
        <p:txBody>
          <a:bodyPr lIns="50800" tIns="50800" rIns="50800" bIns="50800" anchor="ctr"/>
          <a:lstStyle/>
          <a:p>
            <a:pPr>
              <a:defRPr sz="2600"/>
            </a:pPr>
            <a:endParaRPr/>
          </a:p>
        </p:txBody>
      </p:sp>
      <p:sp>
        <p:nvSpPr>
          <p:cNvPr id="264" name="Line"/>
          <p:cNvSpPr/>
          <p:nvPr/>
        </p:nvSpPr>
        <p:spPr>
          <a:xfrm flipV="1">
            <a:off x="4114124" y="3746522"/>
            <a:ext cx="5147668" cy="1295983"/>
          </a:xfrm>
          <a:prstGeom prst="line">
            <a:avLst/>
          </a:prstGeom>
          <a:ln w="76200">
            <a:solidFill>
              <a:srgbClr val="FF9300"/>
            </a:solidFill>
            <a:miter lim="400000"/>
            <a:tailEnd type="triangle"/>
          </a:ln>
        </p:spPr>
        <p:txBody>
          <a:bodyPr lIns="50800" tIns="50800" rIns="50800" bIns="50800" anchor="ctr"/>
          <a:lstStyle/>
          <a:p>
            <a:pPr>
              <a:defRPr sz="2600"/>
            </a:pPr>
            <a:endParaRPr/>
          </a:p>
        </p:txBody>
      </p:sp>
      <p:sp>
        <p:nvSpPr>
          <p:cNvPr id="265" name="Line"/>
          <p:cNvSpPr/>
          <p:nvPr/>
        </p:nvSpPr>
        <p:spPr>
          <a:xfrm flipV="1">
            <a:off x="4114338" y="4635228"/>
            <a:ext cx="4777535" cy="517560"/>
          </a:xfrm>
          <a:prstGeom prst="line">
            <a:avLst/>
          </a:prstGeom>
          <a:ln w="76200">
            <a:solidFill>
              <a:srgbClr val="FF9300"/>
            </a:solidFill>
            <a:miter lim="400000"/>
            <a:tailEnd type="triangle"/>
          </a:ln>
        </p:spPr>
        <p:txBody>
          <a:bodyPr lIns="50800" tIns="50800" rIns="50800" bIns="50800" anchor="ctr"/>
          <a:lstStyle/>
          <a:p>
            <a:pPr>
              <a:defRPr sz="2600"/>
            </a:pPr>
            <a:endParaRPr/>
          </a:p>
        </p:txBody>
      </p:sp>
      <p:sp>
        <p:nvSpPr>
          <p:cNvPr id="266"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20</a:t>
            </a:fld>
            <a:endParaRPr/>
          </a:p>
        </p:txBody>
      </p:sp>
    </p:spTree>
  </p:cSld>
  <p:clrMapOvr>
    <a:masterClrMapping/>
  </p:clrMapOvr>
  <p:transition xmlns:p14="http://schemas.microsoft.com/office/powerpoint/2010/main" spd="slow"/>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15546">
              <a:srgbClr val="24292D"/>
            </a:gs>
            <a:gs pos="100000">
              <a:srgbClr val="49565A"/>
            </a:gs>
          </a:gsLst>
          <a:path path="circle">
            <a:fillToRect l="50000" t="50000" r="50000" b="50000"/>
          </a:path>
        </a:gradFill>
        <a:effectLst/>
      </p:bgPr>
    </p:bg>
    <p:spTree>
      <p:nvGrpSpPr>
        <p:cNvPr id="1" name=""/>
        <p:cNvGrpSpPr/>
        <p:nvPr/>
      </p:nvGrpSpPr>
      <p:grpSpPr>
        <a:xfrm>
          <a:off x="0" y="0"/>
          <a:ext cx="0" cy="0"/>
          <a:chOff x="0" y="0"/>
          <a:chExt cx="0" cy="0"/>
        </a:xfrm>
      </p:grpSpPr>
      <p:pic>
        <p:nvPicPr>
          <p:cNvPr id="270" name="grey-cloud-1-2400px.png" descr="grey-cloud-1-2400px.png"/>
          <p:cNvPicPr>
            <a:picLocks/>
          </p:cNvPicPr>
          <p:nvPr/>
        </p:nvPicPr>
        <p:blipFill>
          <a:blip r:embed="rId3">
            <a:extLst/>
          </a:blip>
          <a:stretch>
            <a:fillRect/>
          </a:stretch>
        </p:blipFill>
        <p:spPr>
          <a:xfrm>
            <a:off x="5117648" y="1009954"/>
            <a:ext cx="7675516" cy="8056286"/>
          </a:xfrm>
          <a:prstGeom prst="rect">
            <a:avLst/>
          </a:prstGeom>
          <a:ln w="12700">
            <a:miter lim="400000"/>
          </a:ln>
        </p:spPr>
      </p:pic>
      <p:pic>
        <p:nvPicPr>
          <p:cNvPr id="271" name="Screen Shot 2017-02-16 at 10.34.38 AM.png" descr="Screen Shot 2017-02-16 at 10.34.38 AM.png"/>
          <p:cNvPicPr>
            <a:picLocks noChangeAspect="1"/>
          </p:cNvPicPr>
          <p:nvPr/>
        </p:nvPicPr>
        <p:blipFill>
          <a:blip r:embed="rId4">
            <a:extLst/>
          </a:blip>
          <a:stretch>
            <a:fillRect/>
          </a:stretch>
        </p:blipFill>
        <p:spPr>
          <a:xfrm>
            <a:off x="5948403" y="5057124"/>
            <a:ext cx="2845908" cy="2444562"/>
          </a:xfrm>
          <a:prstGeom prst="rect">
            <a:avLst/>
          </a:prstGeom>
          <a:ln w="12700">
            <a:miter lim="400000"/>
          </a:ln>
        </p:spPr>
      </p:pic>
      <p:sp>
        <p:nvSpPr>
          <p:cNvPr id="272" name="http | log"/>
          <p:cNvSpPr/>
          <p:nvPr/>
        </p:nvSpPr>
        <p:spPr>
          <a:xfrm>
            <a:off x="8201118" y="2737997"/>
            <a:ext cx="1508622" cy="49530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b="1">
                <a:latin typeface="Helvetica"/>
                <a:ea typeface="Helvetica"/>
                <a:cs typeface="Helvetica"/>
                <a:sym typeface="Helvetica"/>
              </a:defRPr>
            </a:lvl1pPr>
          </a:lstStyle>
          <a:p>
            <a:r>
              <a:t>http | log</a:t>
            </a:r>
          </a:p>
        </p:txBody>
      </p:sp>
      <p:sp>
        <p:nvSpPr>
          <p:cNvPr id="273" name="time | log"/>
          <p:cNvSpPr/>
          <p:nvPr/>
        </p:nvSpPr>
        <p:spPr>
          <a:xfrm>
            <a:off x="9328867" y="3432479"/>
            <a:ext cx="1564247" cy="49530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b="1">
                <a:latin typeface="Helvetica"/>
                <a:ea typeface="Helvetica"/>
                <a:cs typeface="Helvetica"/>
                <a:sym typeface="Helvetica"/>
              </a:defRPr>
            </a:lvl1pPr>
          </a:lstStyle>
          <a:p>
            <a:r>
              <a:t>time | log</a:t>
            </a:r>
          </a:p>
        </p:txBody>
      </p:sp>
      <p:sp>
        <p:nvSpPr>
          <p:cNvPr id="274" name="foo | bar | bar"/>
          <p:cNvSpPr/>
          <p:nvPr/>
        </p:nvSpPr>
        <p:spPr>
          <a:xfrm>
            <a:off x="9007454" y="4375235"/>
            <a:ext cx="2207073" cy="49530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b="1">
                <a:latin typeface="Helvetica"/>
                <a:ea typeface="Helvetica"/>
                <a:cs typeface="Helvetica"/>
                <a:sym typeface="Helvetica"/>
              </a:defRPr>
            </a:lvl1pPr>
          </a:lstStyle>
          <a:p>
            <a:r>
              <a:t>foo | bar | bar</a:t>
            </a:r>
          </a:p>
        </p:txBody>
      </p:sp>
      <p:sp>
        <p:nvSpPr>
          <p:cNvPr id="275" name="Line"/>
          <p:cNvSpPr/>
          <p:nvPr/>
        </p:nvSpPr>
        <p:spPr>
          <a:xfrm flipV="1">
            <a:off x="7267332" y="2969051"/>
            <a:ext cx="934652" cy="2115965"/>
          </a:xfrm>
          <a:prstGeom prst="line">
            <a:avLst/>
          </a:prstGeom>
          <a:ln w="76200">
            <a:solidFill>
              <a:srgbClr val="FF9300"/>
            </a:solidFill>
            <a:miter lim="400000"/>
            <a:tailEnd type="triangle"/>
          </a:ln>
        </p:spPr>
        <p:txBody>
          <a:bodyPr lIns="50800" tIns="50800" rIns="50800" bIns="50800" anchor="ctr"/>
          <a:lstStyle/>
          <a:p>
            <a:pPr>
              <a:defRPr sz="2600"/>
            </a:pPr>
            <a:endParaRPr/>
          </a:p>
        </p:txBody>
      </p:sp>
      <p:sp>
        <p:nvSpPr>
          <p:cNvPr id="276" name="Line"/>
          <p:cNvSpPr/>
          <p:nvPr/>
        </p:nvSpPr>
        <p:spPr>
          <a:xfrm flipV="1">
            <a:off x="7308428" y="3746522"/>
            <a:ext cx="1953364" cy="1320714"/>
          </a:xfrm>
          <a:prstGeom prst="line">
            <a:avLst/>
          </a:prstGeom>
          <a:ln w="76200">
            <a:solidFill>
              <a:srgbClr val="FF9300"/>
            </a:solidFill>
            <a:miter lim="400000"/>
            <a:tailEnd type="triangle"/>
          </a:ln>
        </p:spPr>
        <p:txBody>
          <a:bodyPr lIns="50800" tIns="50800" rIns="50800" bIns="50800" anchor="ctr"/>
          <a:lstStyle/>
          <a:p>
            <a:pPr>
              <a:defRPr sz="2600"/>
            </a:pPr>
            <a:endParaRPr/>
          </a:p>
        </p:txBody>
      </p:sp>
      <p:sp>
        <p:nvSpPr>
          <p:cNvPr id="277" name="Line"/>
          <p:cNvSpPr/>
          <p:nvPr/>
        </p:nvSpPr>
        <p:spPr>
          <a:xfrm flipV="1">
            <a:off x="7393505" y="4635228"/>
            <a:ext cx="1498368" cy="393866"/>
          </a:xfrm>
          <a:prstGeom prst="line">
            <a:avLst/>
          </a:prstGeom>
          <a:ln w="76200">
            <a:solidFill>
              <a:srgbClr val="FF9300"/>
            </a:solidFill>
            <a:miter lim="400000"/>
            <a:tailEnd type="triangle"/>
          </a:ln>
        </p:spPr>
        <p:txBody>
          <a:bodyPr lIns="50800" tIns="50800" rIns="50800" bIns="50800" anchor="ctr"/>
          <a:lstStyle/>
          <a:p>
            <a:pPr>
              <a:defRPr sz="2600"/>
            </a:pPr>
            <a:endParaRPr/>
          </a:p>
        </p:txBody>
      </p:sp>
      <p:sp>
        <p:nvSpPr>
          <p:cNvPr id="278" name="Your…"/>
          <p:cNvSpPr/>
          <p:nvPr/>
        </p:nvSpPr>
        <p:spPr>
          <a:xfrm>
            <a:off x="287362" y="6554703"/>
            <a:ext cx="5068673" cy="2413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7600"/>
            </a:pPr>
            <a:r>
              <a:t>Your</a:t>
            </a:r>
          </a:p>
          <a:p>
            <a:pPr>
              <a:defRPr sz="7600"/>
            </a:pPr>
            <a:r>
              <a:t> Preference</a:t>
            </a:r>
          </a:p>
        </p:txBody>
      </p:sp>
      <p:sp>
        <p:nvSpPr>
          <p:cNvPr id="279"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21</a:t>
            </a:fld>
            <a:endParaRPr/>
          </a:p>
        </p:txBody>
      </p:sp>
    </p:spTree>
  </p:cSld>
  <p:clrMapOvr>
    <a:masterClrMapping/>
  </p:clrMapOvr>
  <p:transition xmlns:p14="http://schemas.microsoft.com/office/powerpoint/2010/mai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Demo: Starting up Data Flow"/>
          <p:cNvSpPr/>
          <p:nvPr/>
        </p:nvSpPr>
        <p:spPr>
          <a:xfrm>
            <a:off x="1853818" y="6659501"/>
            <a:ext cx="9297163" cy="10065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i="1">
                <a:latin typeface="Helvetica Neue"/>
                <a:ea typeface="Helvetica Neue"/>
                <a:cs typeface="Helvetica Neue"/>
                <a:sym typeface="Helvetica Neue"/>
              </a:defRPr>
            </a:lvl1pPr>
          </a:lstStyle>
          <a:p>
            <a:r>
              <a:t>Demo: Starting up Data Flow</a:t>
            </a:r>
          </a:p>
        </p:txBody>
      </p:sp>
      <p:sp>
        <p:nvSpPr>
          <p:cNvPr id="284"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22</a:t>
            </a:fld>
            <a:endParaRPr/>
          </a:p>
        </p:txBody>
      </p:sp>
    </p:spTree>
  </p:cSld>
  <p:clrMapOvr>
    <a:masterClrMapping/>
  </p:clrMapOvr>
  <p:transition xmlns:p14="http://schemas.microsoft.com/office/powerpoint/2010/main" spd="slow"/>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15546">
              <a:srgbClr val="24292D"/>
            </a:gs>
            <a:gs pos="100000">
              <a:srgbClr val="49565A"/>
            </a:gs>
          </a:gsLst>
          <a:path path="circle">
            <a:fillToRect l="50000" t="50000" r="50000" b="50000"/>
          </a:path>
        </a:gradFill>
        <a:effectLst/>
      </p:bgPr>
    </p:bg>
    <p:spTree>
      <p:nvGrpSpPr>
        <p:cNvPr id="1" name=""/>
        <p:cNvGrpSpPr/>
        <p:nvPr/>
      </p:nvGrpSpPr>
      <p:grpSpPr>
        <a:xfrm>
          <a:off x="0" y="0"/>
          <a:ext cx="0" cy="0"/>
          <a:chOff x="0" y="0"/>
          <a:chExt cx="0" cy="0"/>
        </a:xfrm>
      </p:grpSpPr>
      <p:sp>
        <p:nvSpPr>
          <p:cNvPr id="288" name="Oval"/>
          <p:cNvSpPr/>
          <p:nvPr/>
        </p:nvSpPr>
        <p:spPr>
          <a:xfrm>
            <a:off x="6497868" y="403568"/>
            <a:ext cx="5799980" cy="5427214"/>
          </a:xfrm>
          <a:prstGeom prst="ellipse">
            <a:avLst/>
          </a:prstGeom>
          <a:blipFill>
            <a:blip r:embed="rId3"/>
            <a:stretch>
              <a:fillRect/>
            </a:stretch>
          </a:blipFill>
          <a:ln w="12700">
            <a:miter lim="400000"/>
          </a:ln>
        </p:spPr>
        <p:txBody>
          <a:bodyPr lIns="50800" tIns="50800" rIns="50800" bIns="50800" anchor="ctr"/>
          <a:lstStyle/>
          <a:p>
            <a:pPr>
              <a:defRPr sz="2600"/>
            </a:pPr>
            <a:endParaRPr/>
          </a:p>
        </p:txBody>
      </p:sp>
      <p:sp>
        <p:nvSpPr>
          <p:cNvPr id="289" name="Security!"/>
          <p:cNvSpPr/>
          <p:nvPr/>
        </p:nvSpPr>
        <p:spPr>
          <a:xfrm>
            <a:off x="860691" y="7132553"/>
            <a:ext cx="3922015" cy="1257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600"/>
            </a:lvl1pPr>
          </a:lstStyle>
          <a:p>
            <a:r>
              <a:t>Security!</a:t>
            </a:r>
          </a:p>
        </p:txBody>
      </p:sp>
      <p:sp>
        <p:nvSpPr>
          <p:cNvPr id="290"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23</a:t>
            </a:fld>
            <a:endParaRPr/>
          </a:p>
        </p:txBody>
      </p:sp>
    </p:spTree>
  </p:cSld>
  <p:clrMapOvr>
    <a:masterClrMapping/>
  </p:clrMapOvr>
  <p:transition xmlns:p14="http://schemas.microsoft.com/office/powerpoint/2010/main" spd="med"/>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15546">
              <a:srgbClr val="24292D"/>
            </a:gs>
            <a:gs pos="100000">
              <a:srgbClr val="49565A"/>
            </a:gs>
          </a:gsLst>
          <a:path path="circle">
            <a:fillToRect l="50000" t="50000" r="50000" b="50000"/>
          </a:path>
        </a:gradFill>
        <a:effectLst/>
      </p:bgPr>
    </p:bg>
    <p:spTree>
      <p:nvGrpSpPr>
        <p:cNvPr id="1" name=""/>
        <p:cNvGrpSpPr/>
        <p:nvPr/>
      </p:nvGrpSpPr>
      <p:grpSpPr>
        <a:xfrm>
          <a:off x="0" y="0"/>
          <a:ext cx="0" cy="0"/>
          <a:chOff x="0" y="0"/>
          <a:chExt cx="0" cy="0"/>
        </a:xfrm>
      </p:grpSpPr>
      <p:sp>
        <p:nvSpPr>
          <p:cNvPr id="294" name="Oval"/>
          <p:cNvSpPr/>
          <p:nvPr/>
        </p:nvSpPr>
        <p:spPr>
          <a:xfrm>
            <a:off x="6497868" y="403568"/>
            <a:ext cx="5799980" cy="5427214"/>
          </a:xfrm>
          <a:prstGeom prst="ellipse">
            <a:avLst/>
          </a:prstGeom>
          <a:blipFill>
            <a:blip r:embed="rId3"/>
            <a:stretch>
              <a:fillRect/>
            </a:stretch>
          </a:blipFill>
          <a:ln w="12700">
            <a:miter lim="400000"/>
          </a:ln>
        </p:spPr>
        <p:txBody>
          <a:bodyPr lIns="50800" tIns="50800" rIns="50800" bIns="50800" anchor="ctr"/>
          <a:lstStyle/>
          <a:p>
            <a:pPr>
              <a:defRPr sz="2600"/>
            </a:pPr>
            <a:endParaRPr/>
          </a:p>
        </p:txBody>
      </p:sp>
      <p:sp>
        <p:nvSpPr>
          <p:cNvPr id="295" name="Configuration"/>
          <p:cNvSpPr/>
          <p:nvPr/>
        </p:nvSpPr>
        <p:spPr>
          <a:xfrm>
            <a:off x="118075" y="3995031"/>
            <a:ext cx="5907431" cy="1257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600"/>
            </a:lvl1pPr>
          </a:lstStyle>
          <a:p>
            <a:r>
              <a:t>Configuration</a:t>
            </a:r>
          </a:p>
        </p:txBody>
      </p:sp>
      <p:sp>
        <p:nvSpPr>
          <p:cNvPr id="296"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24</a:t>
            </a:fld>
            <a:endParaRPr/>
          </a:p>
        </p:txBody>
      </p:sp>
    </p:spTree>
  </p:cSld>
  <p:clrMapOvr>
    <a:masterClrMapping/>
  </p:clrMapOvr>
  <p:transition xmlns:p14="http://schemas.microsoft.com/office/powerpoint/2010/main" spd="slow"/>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15546">
              <a:srgbClr val="24292D"/>
            </a:gs>
            <a:gs pos="100000">
              <a:srgbClr val="49565A"/>
            </a:gs>
          </a:gsLst>
          <a:path path="circle">
            <a:fillToRect l="50000" t="50000" r="50000" b="50000"/>
          </a:path>
        </a:gradFill>
        <a:effectLst/>
      </p:bgPr>
    </p:bg>
    <p:spTree>
      <p:nvGrpSpPr>
        <p:cNvPr id="1" name=""/>
        <p:cNvGrpSpPr/>
        <p:nvPr/>
      </p:nvGrpSpPr>
      <p:grpSpPr>
        <a:xfrm>
          <a:off x="0" y="0"/>
          <a:ext cx="0" cy="0"/>
          <a:chOff x="0" y="0"/>
          <a:chExt cx="0" cy="0"/>
        </a:xfrm>
      </p:grpSpPr>
      <p:sp>
        <p:nvSpPr>
          <p:cNvPr id="300" name="But, where are my apps?"/>
          <p:cNvSpPr/>
          <p:nvPr/>
        </p:nvSpPr>
        <p:spPr>
          <a:xfrm>
            <a:off x="1080330" y="7276282"/>
            <a:ext cx="10844139" cy="1257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600">
                <a:latin typeface="Helvetica"/>
                <a:ea typeface="Helvetica"/>
                <a:cs typeface="Helvetica"/>
                <a:sym typeface="Helvetica"/>
              </a:defRPr>
            </a:lvl1pPr>
          </a:lstStyle>
          <a:p>
            <a:r>
              <a:t>But, where are my apps?</a:t>
            </a:r>
          </a:p>
        </p:txBody>
      </p:sp>
      <p:sp>
        <p:nvSpPr>
          <p:cNvPr id="301"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25</a:t>
            </a:fld>
            <a:endParaRPr/>
          </a:p>
        </p:txBody>
      </p:sp>
      <p:pic>
        <p:nvPicPr>
          <p:cNvPr id="302" name="5634567317_b4d5b61ff8_z (1).jpg" descr="5634567317_b4d5b61ff8_z (1).jpg"/>
          <p:cNvPicPr>
            <a:picLocks noChangeAspect="1"/>
          </p:cNvPicPr>
          <p:nvPr/>
        </p:nvPicPr>
        <p:blipFill>
          <a:blip r:embed="rId3">
            <a:extLst/>
          </a:blip>
          <a:stretch>
            <a:fillRect/>
          </a:stretch>
        </p:blipFill>
        <p:spPr>
          <a:xfrm>
            <a:off x="4878528" y="9217"/>
            <a:ext cx="8128001" cy="6070601"/>
          </a:xfrm>
          <a:prstGeom prst="rect">
            <a:avLst/>
          </a:prstGeom>
          <a:ln w="12700">
            <a:miter lim="400000"/>
          </a:ln>
        </p:spPr>
      </p:pic>
    </p:spTree>
  </p:cSld>
  <p:clrMapOvr>
    <a:masterClrMapping/>
  </p:clrMapOvr>
  <p:transition xmlns:p14="http://schemas.microsoft.com/office/powerpoint/2010/main" spd="slow"/>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15546">
              <a:srgbClr val="24292D"/>
            </a:gs>
            <a:gs pos="100000">
              <a:srgbClr val="49565A"/>
            </a:gs>
          </a:gsLst>
          <a:path path="circle">
            <a:fillToRect l="50000" t="50000" r="50000" b="50000"/>
          </a:path>
        </a:gradFill>
        <a:effectLst/>
      </p:bgPr>
    </p:bg>
    <p:spTree>
      <p:nvGrpSpPr>
        <p:cNvPr id="1" name=""/>
        <p:cNvGrpSpPr/>
        <p:nvPr/>
      </p:nvGrpSpPr>
      <p:grpSpPr>
        <a:xfrm>
          <a:off x="0" y="0"/>
          <a:ext cx="0" cy="0"/>
          <a:chOff x="0" y="0"/>
          <a:chExt cx="0" cy="0"/>
        </a:xfrm>
      </p:grpSpPr>
      <p:sp>
        <p:nvSpPr>
          <p:cNvPr id="306" name="app register --name http…"/>
          <p:cNvSpPr/>
          <p:nvPr/>
        </p:nvSpPr>
        <p:spPr>
          <a:xfrm>
            <a:off x="43408" y="3596670"/>
            <a:ext cx="12917984" cy="353060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000" b="1">
                <a:latin typeface="Courier New"/>
                <a:ea typeface="Courier New"/>
                <a:cs typeface="Courier New"/>
                <a:sym typeface="Courier New"/>
              </a:defRPr>
            </a:pPr>
            <a:r>
              <a:rPr>
                <a:solidFill>
                  <a:srgbClr val="00F900"/>
                </a:solidFill>
              </a:rPr>
              <a:t>app</a:t>
            </a:r>
            <a:r>
              <a:t> </a:t>
            </a:r>
            <a:r>
              <a:rPr>
                <a:solidFill>
                  <a:srgbClr val="00F900"/>
                </a:solidFill>
              </a:rPr>
              <a:t>register</a:t>
            </a:r>
            <a:r>
              <a:t> </a:t>
            </a:r>
            <a:r>
              <a:rPr>
                <a:solidFill>
                  <a:srgbClr val="00F900"/>
                </a:solidFill>
              </a:rPr>
              <a:t>--name</a:t>
            </a:r>
            <a:r>
              <a:t> http </a:t>
            </a:r>
          </a:p>
          <a:p>
            <a:pPr algn="l">
              <a:defRPr sz="4000" b="1">
                <a:latin typeface="Courier New"/>
                <a:ea typeface="Courier New"/>
                <a:cs typeface="Courier New"/>
                <a:sym typeface="Courier New"/>
              </a:defRPr>
            </a:pPr>
            <a:r>
              <a:rPr>
                <a:solidFill>
                  <a:srgbClr val="00F900"/>
                </a:solidFill>
              </a:rPr>
              <a:t>--type</a:t>
            </a:r>
            <a:r>
              <a:t> source </a:t>
            </a:r>
          </a:p>
          <a:p>
            <a:pPr algn="l">
              <a:defRPr sz="4000" b="1">
                <a:latin typeface="Courier New"/>
                <a:ea typeface="Courier New"/>
                <a:cs typeface="Courier New"/>
                <a:sym typeface="Courier New"/>
              </a:defRPr>
            </a:pPr>
            <a:r>
              <a:rPr>
                <a:solidFill>
                  <a:srgbClr val="00F900"/>
                </a:solidFill>
              </a:rPr>
              <a:t>--uri</a:t>
            </a:r>
            <a:r>
              <a:t> maven://org.springframework.cloud.stream.app:http-source-rabbit:1.1.1.RELEASE</a:t>
            </a:r>
          </a:p>
        </p:txBody>
      </p:sp>
      <p:sp>
        <p:nvSpPr>
          <p:cNvPr id="307"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26</a:t>
            </a:fld>
            <a:endParaRPr/>
          </a:p>
        </p:txBody>
      </p:sp>
      <p:pic>
        <p:nvPicPr>
          <p:cNvPr id="308" name="5890730525_fd3b27c5de_z.jpg" descr="5890730525_fd3b27c5de_z.jpg"/>
          <p:cNvPicPr>
            <a:picLocks/>
          </p:cNvPicPr>
          <p:nvPr/>
        </p:nvPicPr>
        <p:blipFill>
          <a:blip r:embed="rId3">
            <a:extLst/>
          </a:blip>
          <a:stretch>
            <a:fillRect/>
          </a:stretch>
        </p:blipFill>
        <p:spPr>
          <a:xfrm>
            <a:off x="5765407" y="-29197"/>
            <a:ext cx="7289801" cy="3651106"/>
          </a:xfrm>
          <a:prstGeom prst="rect">
            <a:avLst/>
          </a:prstGeom>
          <a:ln w="12700">
            <a:miter lim="400000"/>
          </a:ln>
        </p:spPr>
      </p:pic>
    </p:spTree>
  </p:cSld>
  <p:clrMapOvr>
    <a:masterClrMapping/>
  </p:clrMapOvr>
  <p:transition xmlns:p14="http://schemas.microsoft.com/office/powerpoint/2010/main" spd="slow"/>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15546">
              <a:srgbClr val="24292D"/>
            </a:gs>
            <a:gs pos="100000">
              <a:srgbClr val="49565A"/>
            </a:gs>
          </a:gsLst>
          <a:path path="circle">
            <a:fillToRect l="50000" t="50000" r="50000" b="50000"/>
          </a:path>
        </a:gradFill>
        <a:effectLst/>
      </p:bgPr>
    </p:bg>
    <p:spTree>
      <p:nvGrpSpPr>
        <p:cNvPr id="1" name=""/>
        <p:cNvGrpSpPr/>
        <p:nvPr/>
      </p:nvGrpSpPr>
      <p:grpSpPr>
        <a:xfrm>
          <a:off x="0" y="0"/>
          <a:ext cx="0" cy="0"/>
          <a:chOff x="0" y="0"/>
          <a:chExt cx="0" cy="0"/>
        </a:xfrm>
      </p:grpSpPr>
      <p:pic>
        <p:nvPicPr>
          <p:cNvPr id="312" name="3444700529_2f87b72f4f_z.jpg" descr="3444700529_2f87b72f4f_z.jpg"/>
          <p:cNvPicPr>
            <a:picLocks noChangeAspect="1"/>
          </p:cNvPicPr>
          <p:nvPr/>
        </p:nvPicPr>
        <p:blipFill>
          <a:blip r:embed="rId3">
            <a:extLst/>
          </a:blip>
          <a:stretch>
            <a:fillRect/>
          </a:stretch>
        </p:blipFill>
        <p:spPr>
          <a:xfrm>
            <a:off x="4763715" y="3567812"/>
            <a:ext cx="8237444" cy="6178083"/>
          </a:xfrm>
          <a:prstGeom prst="rect">
            <a:avLst/>
          </a:prstGeom>
          <a:ln w="12700">
            <a:miter lim="400000"/>
          </a:ln>
        </p:spPr>
      </p:pic>
      <p:sp>
        <p:nvSpPr>
          <p:cNvPr id="313" name="To Download or not to download?"/>
          <p:cNvSpPr/>
          <p:nvPr/>
        </p:nvSpPr>
        <p:spPr>
          <a:xfrm>
            <a:off x="63055" y="736360"/>
            <a:ext cx="9771957" cy="2413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7600">
                <a:latin typeface="Helvetica"/>
                <a:ea typeface="Helvetica"/>
                <a:cs typeface="Helvetica"/>
                <a:sym typeface="Helvetica"/>
              </a:defRPr>
            </a:lvl1pPr>
          </a:lstStyle>
          <a:p>
            <a:r>
              <a:t>To Download or not to download?</a:t>
            </a:r>
          </a:p>
        </p:txBody>
      </p:sp>
      <p:sp>
        <p:nvSpPr>
          <p:cNvPr id="314"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27</a:t>
            </a:fld>
            <a:endParaRPr/>
          </a:p>
        </p:txBody>
      </p:sp>
    </p:spTree>
  </p:cSld>
  <p:clrMapOvr>
    <a:masterClrMapping/>
  </p:clrMapOvr>
  <p:transition xmlns:p14="http://schemas.microsoft.com/office/powerpoint/2010/main" spd="slow"/>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15546">
              <a:srgbClr val="24292D"/>
            </a:gs>
            <a:gs pos="100000">
              <a:srgbClr val="49565A"/>
            </a:gs>
          </a:gsLst>
          <a:path path="circle">
            <a:fillToRect l="50000" t="50000" r="50000" b="50000"/>
          </a:path>
        </a:gradFill>
        <a:effectLst/>
      </p:bgPr>
    </p:bg>
    <p:spTree>
      <p:nvGrpSpPr>
        <p:cNvPr id="1" name=""/>
        <p:cNvGrpSpPr/>
        <p:nvPr/>
      </p:nvGrpSpPr>
      <p:grpSpPr>
        <a:xfrm>
          <a:off x="0" y="0"/>
          <a:ext cx="0" cy="0"/>
          <a:chOff x="0" y="0"/>
          <a:chExt cx="0" cy="0"/>
        </a:xfrm>
      </p:grpSpPr>
      <p:sp>
        <p:nvSpPr>
          <p:cNvPr id="318" name="app import…"/>
          <p:cNvSpPr/>
          <p:nvPr/>
        </p:nvSpPr>
        <p:spPr>
          <a:xfrm>
            <a:off x="-5577" y="4037009"/>
            <a:ext cx="11088887" cy="124460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000" b="1">
                <a:solidFill>
                  <a:srgbClr val="00F900"/>
                </a:solidFill>
                <a:latin typeface="Courier New"/>
                <a:ea typeface="Courier New"/>
                <a:cs typeface="Courier New"/>
                <a:sym typeface="Courier New"/>
              </a:defRPr>
            </a:pPr>
            <a:r>
              <a:t>app import</a:t>
            </a:r>
          </a:p>
          <a:p>
            <a:pPr algn="l">
              <a:defRPr sz="4000" b="1">
                <a:latin typeface="Courier New"/>
                <a:ea typeface="Courier New"/>
                <a:cs typeface="Courier New"/>
                <a:sym typeface="Courier New"/>
              </a:defRPr>
            </a:pPr>
            <a:r>
              <a:rPr>
                <a:solidFill>
                  <a:srgbClr val="00F900"/>
                </a:solidFill>
              </a:rPr>
              <a:t>--uri</a:t>
            </a:r>
            <a:r>
              <a:t> file:///tmp/my-apps.properties</a:t>
            </a:r>
          </a:p>
        </p:txBody>
      </p:sp>
      <p:sp>
        <p:nvSpPr>
          <p:cNvPr id="319" name="task.foo=file:///tmp/foo.jar…"/>
          <p:cNvSpPr/>
          <p:nvPr/>
        </p:nvSpPr>
        <p:spPr>
          <a:xfrm>
            <a:off x="5959976" y="7960934"/>
            <a:ext cx="6926152" cy="142240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300" b="1">
                <a:latin typeface="Helvetica"/>
                <a:ea typeface="Helvetica"/>
                <a:cs typeface="Helvetica"/>
                <a:sym typeface="Helvetica"/>
              </a:defRPr>
            </a:pPr>
            <a:r>
              <a:t>task.foo=file:///tmp/foo.jar</a:t>
            </a:r>
          </a:p>
          <a:p>
            <a:pPr>
              <a:defRPr sz="4300" b="1">
                <a:latin typeface="Helvetica"/>
                <a:ea typeface="Helvetica"/>
                <a:cs typeface="Helvetica"/>
                <a:sym typeface="Helvetica"/>
              </a:defRPr>
            </a:pPr>
            <a:r>
              <a:t>task.bar=file:///tmp/bar.jar</a:t>
            </a:r>
          </a:p>
        </p:txBody>
      </p:sp>
      <p:sp>
        <p:nvSpPr>
          <p:cNvPr id="320"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28</a:t>
            </a:fld>
            <a:endParaRPr/>
          </a:p>
        </p:txBody>
      </p:sp>
      <p:pic>
        <p:nvPicPr>
          <p:cNvPr id="321" name="5890730525_fd3b27c5de_z.jpg" descr="5890730525_fd3b27c5de_z.jpg"/>
          <p:cNvPicPr>
            <a:picLocks/>
          </p:cNvPicPr>
          <p:nvPr/>
        </p:nvPicPr>
        <p:blipFill>
          <a:blip r:embed="rId3">
            <a:extLst/>
          </a:blip>
          <a:stretch>
            <a:fillRect/>
          </a:stretch>
        </p:blipFill>
        <p:spPr>
          <a:xfrm>
            <a:off x="5765407" y="-29197"/>
            <a:ext cx="7289801" cy="3651106"/>
          </a:xfrm>
          <a:prstGeom prst="rect">
            <a:avLst/>
          </a:prstGeom>
          <a:ln w="12700">
            <a:miter lim="400000"/>
          </a:ln>
        </p:spPr>
      </p:pic>
    </p:spTree>
  </p:cSld>
  <p:clrMapOvr>
    <a:masterClrMapping/>
  </p:clrMapOvr>
  <p:transition xmlns:p14="http://schemas.microsoft.com/office/powerpoint/2010/main" spd="slow"/>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15546">
              <a:srgbClr val="24292D"/>
            </a:gs>
            <a:gs pos="100000">
              <a:srgbClr val="49565A"/>
            </a:gs>
          </a:gsLst>
          <a:path path="circle">
            <a:fillToRect l="50000" t="50000" r="50000" b="50000"/>
          </a:path>
        </a:gradFill>
        <a:effectLst/>
      </p:bgPr>
    </p:bg>
    <p:spTree>
      <p:nvGrpSpPr>
        <p:cNvPr id="1" name=""/>
        <p:cNvGrpSpPr/>
        <p:nvPr/>
      </p:nvGrpSpPr>
      <p:grpSpPr>
        <a:xfrm>
          <a:off x="0" y="0"/>
          <a:ext cx="0" cy="0"/>
          <a:chOff x="0" y="0"/>
          <a:chExt cx="0" cy="0"/>
        </a:xfrm>
      </p:grpSpPr>
      <p:pic>
        <p:nvPicPr>
          <p:cNvPr id="325" name="5890730525_fd3b27c5de_z.jpg" descr="5890730525_fd3b27c5de_z.jpg"/>
          <p:cNvPicPr>
            <a:picLocks/>
          </p:cNvPicPr>
          <p:nvPr/>
        </p:nvPicPr>
        <p:blipFill>
          <a:blip r:embed="rId3">
            <a:extLst/>
          </a:blip>
          <a:stretch>
            <a:fillRect/>
          </a:stretch>
        </p:blipFill>
        <p:spPr>
          <a:xfrm>
            <a:off x="5765407" y="-29197"/>
            <a:ext cx="7289801" cy="3651106"/>
          </a:xfrm>
          <a:prstGeom prst="rect">
            <a:avLst/>
          </a:prstGeom>
          <a:ln w="12700">
            <a:miter lim="400000"/>
          </a:ln>
        </p:spPr>
      </p:pic>
      <p:sp>
        <p:nvSpPr>
          <p:cNvPr id="326" name="app unregister --name http --type source"/>
          <p:cNvSpPr/>
          <p:nvPr/>
        </p:nvSpPr>
        <p:spPr>
          <a:xfrm>
            <a:off x="276798" y="7137922"/>
            <a:ext cx="9880402" cy="71120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000" b="1">
                <a:latin typeface="Helvetica"/>
                <a:ea typeface="Helvetica"/>
                <a:cs typeface="Helvetica"/>
                <a:sym typeface="Helvetica"/>
              </a:defRPr>
            </a:pPr>
            <a:r>
              <a:rPr>
                <a:solidFill>
                  <a:srgbClr val="00F900"/>
                </a:solidFill>
              </a:rPr>
              <a:t>app unregister --name</a:t>
            </a:r>
            <a:r>
              <a:t> http </a:t>
            </a:r>
            <a:r>
              <a:rPr>
                <a:solidFill>
                  <a:srgbClr val="00F900"/>
                </a:solidFill>
              </a:rPr>
              <a:t>--type</a:t>
            </a:r>
            <a:r>
              <a:t> source</a:t>
            </a:r>
          </a:p>
        </p:txBody>
      </p:sp>
      <p:sp>
        <p:nvSpPr>
          <p:cNvPr id="327" name="app list"/>
          <p:cNvSpPr/>
          <p:nvPr/>
        </p:nvSpPr>
        <p:spPr>
          <a:xfrm>
            <a:off x="276798" y="3363016"/>
            <a:ext cx="9880402" cy="71120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000" b="1">
                <a:solidFill>
                  <a:srgbClr val="00F900"/>
                </a:solidFill>
                <a:latin typeface="Helvetica"/>
                <a:ea typeface="Helvetica"/>
                <a:cs typeface="Helvetica"/>
                <a:sym typeface="Helvetica"/>
              </a:defRPr>
            </a:lvl1pPr>
          </a:lstStyle>
          <a:p>
            <a:r>
              <a:t>app list</a:t>
            </a:r>
          </a:p>
        </p:txBody>
      </p:sp>
      <p:sp>
        <p:nvSpPr>
          <p:cNvPr id="328" name="app info --id source:http"/>
          <p:cNvSpPr/>
          <p:nvPr/>
        </p:nvSpPr>
        <p:spPr>
          <a:xfrm>
            <a:off x="276798" y="5421919"/>
            <a:ext cx="9880402" cy="71120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000" b="1">
                <a:latin typeface="Helvetica"/>
                <a:ea typeface="Helvetica"/>
                <a:cs typeface="Helvetica"/>
                <a:sym typeface="Helvetica"/>
              </a:defRPr>
            </a:pPr>
            <a:r>
              <a:rPr>
                <a:solidFill>
                  <a:srgbClr val="00F900"/>
                </a:solidFill>
              </a:rPr>
              <a:t>app info --id</a:t>
            </a:r>
            <a:r>
              <a:t> source:http</a:t>
            </a:r>
          </a:p>
        </p:txBody>
      </p:sp>
      <p:sp>
        <p:nvSpPr>
          <p:cNvPr id="329"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29</a:t>
            </a:fld>
            <a:endParaRPr/>
          </a:p>
        </p:txBody>
      </p:sp>
    </p:spTree>
  </p:cSld>
  <p:clrMapOvr>
    <a:masterClrMapping/>
  </p:clrMapOvr>
  <p:transition xmlns:p14="http://schemas.microsoft.com/office/powerpoint/2010/main" spd="slow"/>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15546">
              <a:srgbClr val="24292D"/>
            </a:gs>
            <a:gs pos="100000">
              <a:srgbClr val="49565A"/>
            </a:gs>
          </a:gsLst>
          <a:path path="circle">
            <a:fillToRect l="50000" t="50000" r="50000" b="50000"/>
          </a:path>
        </a:gradFill>
        <a:effectLst/>
      </p:bgPr>
    </p:bg>
    <p:spTree>
      <p:nvGrpSpPr>
        <p:cNvPr id="1" name=""/>
        <p:cNvGrpSpPr/>
        <p:nvPr/>
      </p:nvGrpSpPr>
      <p:grpSpPr>
        <a:xfrm>
          <a:off x="0" y="0"/>
          <a:ext cx="0" cy="0"/>
          <a:chOff x="0" y="0"/>
          <a:chExt cx="0" cy="0"/>
        </a:xfrm>
      </p:grpSpPr>
      <p:sp>
        <p:nvSpPr>
          <p:cNvPr id="164" name="Oval"/>
          <p:cNvSpPr/>
          <p:nvPr/>
        </p:nvSpPr>
        <p:spPr>
          <a:xfrm>
            <a:off x="463604" y="1380967"/>
            <a:ext cx="6402064" cy="6303579"/>
          </a:xfrm>
          <a:prstGeom prst="ellipse">
            <a:avLst/>
          </a:prstGeom>
          <a:blipFill>
            <a:blip r:embed="rId2"/>
            <a:stretch>
              <a:fillRect/>
            </a:stretch>
          </a:blipFill>
          <a:ln w="101600">
            <a:solidFill>
              <a:srgbClr val="3C5CFF"/>
            </a:solidFill>
            <a:miter lim="400000"/>
          </a:ln>
        </p:spPr>
        <p:txBody>
          <a:bodyPr lIns="50800" tIns="50800" rIns="50800" bIns="50800" anchor="ctr"/>
          <a:lstStyle/>
          <a:p>
            <a:pPr>
              <a:defRPr sz="2600"/>
            </a:pPr>
            <a:endParaRPr/>
          </a:p>
        </p:txBody>
      </p:sp>
      <p:pic>
        <p:nvPicPr>
          <p:cNvPr id="165" name="pasted-image.pdf" descr="pasted-image.pdf"/>
          <p:cNvPicPr>
            <a:picLocks noChangeAspect="1"/>
          </p:cNvPicPr>
          <p:nvPr/>
        </p:nvPicPr>
        <p:blipFill>
          <a:blip r:embed="rId3">
            <a:extLst/>
          </a:blip>
          <a:stretch>
            <a:fillRect/>
          </a:stretch>
        </p:blipFill>
        <p:spPr>
          <a:xfrm>
            <a:off x="5459769" y="6477756"/>
            <a:ext cx="846751" cy="846752"/>
          </a:xfrm>
          <a:prstGeom prst="rect">
            <a:avLst/>
          </a:prstGeom>
          <a:ln w="12700">
            <a:miter lim="400000"/>
          </a:ln>
        </p:spPr>
      </p:pic>
      <p:sp>
        <p:nvSpPr>
          <p:cNvPr id="166" name="https://github.com/spring-cloud/spring-cloud-dataflow"/>
          <p:cNvSpPr/>
          <p:nvPr/>
        </p:nvSpPr>
        <p:spPr>
          <a:xfrm>
            <a:off x="5583081" y="6806132"/>
            <a:ext cx="7961629"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https://github.com/spring-cloud/spring-cloud-dataflow</a:t>
            </a:r>
          </a:p>
        </p:txBody>
      </p:sp>
      <p:sp>
        <p:nvSpPr>
          <p:cNvPr id="167" name="CODE IS ON GITHUB"/>
          <p:cNvSpPr/>
          <p:nvPr/>
        </p:nvSpPr>
        <p:spPr>
          <a:xfrm>
            <a:off x="6331590" y="436636"/>
            <a:ext cx="646461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5000" b="1">
                <a:latin typeface="Helvetica"/>
                <a:ea typeface="Helvetica"/>
                <a:cs typeface="Helvetica"/>
                <a:sym typeface="Helvetica"/>
              </a:defRPr>
            </a:pPr>
            <a:r>
              <a:t>CODE IS ON </a:t>
            </a:r>
            <a:r>
              <a:rPr>
                <a:solidFill>
                  <a:srgbClr val="1E5EFF"/>
                </a:solidFill>
              </a:rPr>
              <a:t>GITHUB</a:t>
            </a:r>
          </a:p>
        </p:txBody>
      </p:sp>
      <p:sp>
        <p:nvSpPr>
          <p:cNvPr id="168" name="Slide Number"/>
          <p:cNvSpPr>
            <a:spLocks noGrp="1"/>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a:t>
            </a:fld>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Demo: App Registration"/>
          <p:cNvSpPr/>
          <p:nvPr/>
        </p:nvSpPr>
        <p:spPr>
          <a:xfrm>
            <a:off x="2666872" y="6659501"/>
            <a:ext cx="7671055" cy="10065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i="1">
                <a:latin typeface="Helvetica Neue"/>
                <a:ea typeface="Helvetica Neue"/>
                <a:cs typeface="Helvetica Neue"/>
                <a:sym typeface="Helvetica Neue"/>
              </a:defRPr>
            </a:lvl1pPr>
          </a:lstStyle>
          <a:p>
            <a:r>
              <a:t>Demo: App Registration</a:t>
            </a:r>
          </a:p>
        </p:txBody>
      </p:sp>
      <p:sp>
        <p:nvSpPr>
          <p:cNvPr id="334"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30</a:t>
            </a:fld>
            <a:endParaRPr/>
          </a:p>
        </p:txBody>
      </p:sp>
    </p:spTree>
  </p:cSld>
  <p:clrMapOvr>
    <a:masterClrMapping/>
  </p:clrMapOvr>
  <p:transition xmlns:p14="http://schemas.microsoft.com/office/powerpoint/2010/main" spd="slow"/>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15546">
              <a:srgbClr val="24292D"/>
            </a:gs>
            <a:gs pos="100000">
              <a:srgbClr val="49565A"/>
            </a:gs>
          </a:gsLst>
          <a:path path="circle">
            <a:fillToRect l="50000" t="50000" r="50000" b="50000"/>
          </a:path>
        </a:gradFill>
        <a:effectLst/>
      </p:bgPr>
    </p:bg>
    <p:spTree>
      <p:nvGrpSpPr>
        <p:cNvPr id="1" name=""/>
        <p:cNvGrpSpPr/>
        <p:nvPr/>
      </p:nvGrpSpPr>
      <p:grpSpPr>
        <a:xfrm>
          <a:off x="0" y="0"/>
          <a:ext cx="0" cy="0"/>
          <a:chOff x="0" y="0"/>
          <a:chExt cx="0" cy="0"/>
        </a:xfrm>
      </p:grpSpPr>
      <p:sp>
        <p:nvSpPr>
          <p:cNvPr id="338" name="Rounded Rectangle"/>
          <p:cNvSpPr/>
          <p:nvPr/>
        </p:nvSpPr>
        <p:spPr>
          <a:xfrm>
            <a:off x="462573" y="1610425"/>
            <a:ext cx="3359572" cy="6532750"/>
          </a:xfrm>
          <a:prstGeom prst="roundRect">
            <a:avLst>
              <a:gd name="adj" fmla="val 15000"/>
            </a:avLst>
          </a:prstGeom>
          <a:solidFill>
            <a:srgbClr val="FFFFFF"/>
          </a:solidFill>
          <a:ln w="12700">
            <a:miter lim="400000"/>
          </a:ln>
        </p:spPr>
        <p:txBody>
          <a:bodyPr lIns="50800" tIns="50800" rIns="50800" bIns="50800" anchor="ctr"/>
          <a:lstStyle/>
          <a:p>
            <a:pPr>
              <a:defRPr sz="2600"/>
            </a:pPr>
            <a:endParaRPr/>
          </a:p>
        </p:txBody>
      </p:sp>
      <p:sp>
        <p:nvSpPr>
          <p:cNvPr id="339" name="Rounded Rectangle"/>
          <p:cNvSpPr/>
          <p:nvPr/>
        </p:nvSpPr>
        <p:spPr>
          <a:xfrm>
            <a:off x="9182655" y="1610425"/>
            <a:ext cx="3359573" cy="6532750"/>
          </a:xfrm>
          <a:prstGeom prst="roundRect">
            <a:avLst>
              <a:gd name="adj" fmla="val 15000"/>
            </a:avLst>
          </a:prstGeom>
          <a:solidFill>
            <a:srgbClr val="FFFFFF"/>
          </a:solidFill>
          <a:ln w="12700">
            <a:miter lim="400000"/>
          </a:ln>
        </p:spPr>
        <p:txBody>
          <a:bodyPr lIns="50800" tIns="50800" rIns="50800" bIns="50800" anchor="ctr"/>
          <a:lstStyle/>
          <a:p>
            <a:pPr>
              <a:defRPr sz="2600"/>
            </a:pPr>
            <a:endParaRPr/>
          </a:p>
        </p:txBody>
      </p:sp>
      <p:pic>
        <p:nvPicPr>
          <p:cNvPr id="340" name="pasted-image.pdf" descr="pasted-image.pdf"/>
          <p:cNvPicPr>
            <a:picLocks noChangeAspect="1"/>
          </p:cNvPicPr>
          <p:nvPr/>
        </p:nvPicPr>
        <p:blipFill>
          <a:blip r:embed="rId3">
            <a:extLst/>
          </a:blip>
          <a:stretch>
            <a:fillRect/>
          </a:stretch>
        </p:blipFill>
        <p:spPr>
          <a:xfrm>
            <a:off x="599308" y="3333750"/>
            <a:ext cx="3086101" cy="3086100"/>
          </a:xfrm>
          <a:prstGeom prst="rect">
            <a:avLst/>
          </a:prstGeom>
          <a:ln w="12700">
            <a:miter lim="400000"/>
          </a:ln>
        </p:spPr>
      </p:pic>
      <p:pic>
        <p:nvPicPr>
          <p:cNvPr id="341" name="pasted-image.tiff" descr="pasted-image.tiff"/>
          <p:cNvPicPr>
            <a:picLocks noChangeAspect="1"/>
          </p:cNvPicPr>
          <p:nvPr/>
        </p:nvPicPr>
        <p:blipFill>
          <a:blip r:embed="rId4">
            <a:extLst/>
          </a:blip>
          <a:stretch>
            <a:fillRect/>
          </a:stretch>
        </p:blipFill>
        <p:spPr>
          <a:xfrm>
            <a:off x="9455592" y="3829921"/>
            <a:ext cx="2813698" cy="1496648"/>
          </a:xfrm>
          <a:prstGeom prst="rect">
            <a:avLst/>
          </a:prstGeom>
          <a:ln w="12700">
            <a:miter lim="400000"/>
          </a:ln>
        </p:spPr>
      </p:pic>
      <p:pic>
        <p:nvPicPr>
          <p:cNvPr id="342" name="pasted-image.tiff" descr="pasted-image.tiff"/>
          <p:cNvPicPr>
            <a:picLocks noChangeAspect="1"/>
          </p:cNvPicPr>
          <p:nvPr/>
        </p:nvPicPr>
        <p:blipFill>
          <a:blip r:embed="rId5">
            <a:extLst/>
          </a:blip>
          <a:stretch>
            <a:fillRect/>
          </a:stretch>
        </p:blipFill>
        <p:spPr>
          <a:xfrm>
            <a:off x="9646415" y="2046572"/>
            <a:ext cx="2432053" cy="1496648"/>
          </a:xfrm>
          <a:prstGeom prst="rect">
            <a:avLst/>
          </a:prstGeom>
          <a:ln w="12700">
            <a:miter lim="400000"/>
          </a:ln>
        </p:spPr>
      </p:pic>
      <p:pic>
        <p:nvPicPr>
          <p:cNvPr id="343" name="pasted-image.tiff" descr="pasted-image.tiff"/>
          <p:cNvPicPr>
            <a:picLocks noChangeAspect="1"/>
          </p:cNvPicPr>
          <p:nvPr/>
        </p:nvPicPr>
        <p:blipFill>
          <a:blip r:embed="rId6">
            <a:extLst/>
          </a:blip>
          <a:stretch>
            <a:fillRect/>
          </a:stretch>
        </p:blipFill>
        <p:spPr>
          <a:xfrm>
            <a:off x="9819993" y="5613270"/>
            <a:ext cx="2540001" cy="1308101"/>
          </a:xfrm>
          <a:prstGeom prst="rect">
            <a:avLst/>
          </a:prstGeom>
          <a:ln w="12700">
            <a:miter lim="400000"/>
          </a:ln>
        </p:spPr>
      </p:pic>
      <p:sp>
        <p:nvSpPr>
          <p:cNvPr id="344" name="The…"/>
          <p:cNvSpPr/>
          <p:nvPr/>
        </p:nvSpPr>
        <p:spPr>
          <a:xfrm>
            <a:off x="4581245" y="4161383"/>
            <a:ext cx="4115247" cy="175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5400" b="1">
                <a:latin typeface="Helvetica"/>
                <a:ea typeface="Helvetica"/>
                <a:cs typeface="Helvetica"/>
                <a:sym typeface="Helvetica"/>
              </a:defRPr>
            </a:pPr>
            <a:r>
              <a:t>The</a:t>
            </a:r>
          </a:p>
          <a:p>
            <a:pPr>
              <a:defRPr sz="5400" b="1">
                <a:latin typeface="Helvetica"/>
                <a:ea typeface="Helvetica"/>
                <a:cs typeface="Helvetica"/>
                <a:sym typeface="Helvetica"/>
              </a:defRPr>
            </a:pPr>
            <a:r>
              <a:t>Comparison</a:t>
            </a:r>
          </a:p>
        </p:txBody>
      </p:sp>
      <p:sp>
        <p:nvSpPr>
          <p:cNvPr id="345"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31</a:t>
            </a:fld>
            <a:endParaRPr/>
          </a:p>
        </p:txBody>
      </p:sp>
    </p:spTree>
  </p:cSld>
  <p:clrMapOvr>
    <a:masterClrMapping/>
  </p:clrMapOvr>
  <p:transition xmlns:p14="http://schemas.microsoft.com/office/powerpoint/2010/mai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Lab 3 - Install Data Flow…"/>
          <p:cNvSpPr/>
          <p:nvPr/>
        </p:nvSpPr>
        <p:spPr>
          <a:xfrm>
            <a:off x="1808861" y="5732401"/>
            <a:ext cx="9387079" cy="28607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6000" i="1">
                <a:latin typeface="Helvetica Neue"/>
                <a:ea typeface="Helvetica Neue"/>
                <a:cs typeface="Helvetica Neue"/>
                <a:sym typeface="Helvetica Neue"/>
              </a:defRPr>
            </a:pPr>
            <a:r>
              <a:t>Lab 3 - Install Data Flow</a:t>
            </a:r>
          </a:p>
          <a:p>
            <a:pPr>
              <a:defRPr sz="6000" i="1">
                <a:latin typeface="Helvetica Neue"/>
                <a:ea typeface="Helvetica Neue"/>
                <a:cs typeface="Helvetica Neue"/>
                <a:sym typeface="Helvetica Neue"/>
              </a:defRPr>
            </a:pPr>
            <a:r>
              <a:t>DNDataFlow/labs/lab3/Lab3-InstallDataFlow.pdf</a:t>
            </a:r>
          </a:p>
        </p:txBody>
      </p:sp>
      <p:sp>
        <p:nvSpPr>
          <p:cNvPr id="350" name="Slide Number"/>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32</a:t>
            </a:fld>
            <a:endParaRPr/>
          </a:p>
        </p:txBody>
      </p:sp>
    </p:spTree>
  </p:cSld>
  <p:clrMapOvr>
    <a:masterClrMapping/>
  </p:clrMapOvr>
  <p:transition xmlns:p14="http://schemas.microsoft.com/office/powerpoint/2010/main" spd="slow"/>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15546">
              <a:srgbClr val="24292D"/>
            </a:gs>
            <a:gs pos="100000">
              <a:srgbClr val="49565A"/>
            </a:gs>
          </a:gsLst>
          <a:path path="circle">
            <a:fillToRect l="50000" t="50000" r="50000" b="50000"/>
          </a:path>
        </a:gradFill>
        <a:effectLst/>
      </p:bgPr>
    </p:bg>
    <p:spTree>
      <p:nvGrpSpPr>
        <p:cNvPr id="1" name=""/>
        <p:cNvGrpSpPr/>
        <p:nvPr/>
      </p:nvGrpSpPr>
      <p:grpSpPr>
        <a:xfrm>
          <a:off x="0" y="0"/>
          <a:ext cx="0" cy="0"/>
          <a:chOff x="0" y="0"/>
          <a:chExt cx="0" cy="0"/>
        </a:xfrm>
      </p:grpSpPr>
      <p:sp>
        <p:nvSpPr>
          <p:cNvPr id="170" name="http://repo.spring.io/release/org/springframework/cloud/spring-cloud-dataflow-server-local/1.1.2.RELEASE/spring-cloud-dataflow-server-local-1.1.2.RELEASE.jar"/>
          <p:cNvSpPr/>
          <p:nvPr/>
        </p:nvSpPr>
        <p:spPr>
          <a:xfrm>
            <a:off x="-136825" y="6303250"/>
            <a:ext cx="12676170" cy="17645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u="sng">
                <a:latin typeface="Helvetica"/>
                <a:ea typeface="Helvetica"/>
                <a:cs typeface="Helvetica"/>
                <a:sym typeface="Helvetica"/>
                <a:hlinkClick r:id="rId3"/>
              </a:defRPr>
            </a:lvl1pPr>
          </a:lstStyle>
          <a:p>
            <a:pPr>
              <a:defRPr u="none"/>
            </a:pPr>
            <a:r>
              <a:rPr u="sng" dirty="0">
                <a:hlinkClick r:id="rId3"/>
              </a:rPr>
              <a:t>http://repo.spring.io/release/org/springframework/cloud/spring-cloud-dataflow-server-local/</a:t>
            </a:r>
            <a:r>
              <a:rPr u="sng" dirty="0" smtClean="0">
                <a:hlinkClick r:id="rId3"/>
              </a:rPr>
              <a:t>1.</a:t>
            </a:r>
            <a:r>
              <a:rPr lang="en-US" u="sng" dirty="0" smtClean="0">
                <a:hlinkClick r:id="rId3"/>
              </a:rPr>
              <a:t>2.0</a:t>
            </a:r>
            <a:r>
              <a:rPr u="sng" dirty="0" smtClean="0">
                <a:hlinkClick r:id="rId3"/>
              </a:rPr>
              <a:t>.</a:t>
            </a:r>
            <a:r>
              <a:rPr u="sng" dirty="0">
                <a:hlinkClick r:id="rId3"/>
              </a:rPr>
              <a:t>RELEASE/spring-cloud-dataflow-server-local-</a:t>
            </a:r>
            <a:r>
              <a:rPr u="sng" dirty="0" smtClean="0">
                <a:hlinkClick r:id="rId3"/>
              </a:rPr>
              <a:t>1.</a:t>
            </a:r>
            <a:r>
              <a:rPr lang="en-US" u="sng" dirty="0" smtClean="0">
                <a:hlinkClick r:id="rId3"/>
              </a:rPr>
              <a:t>2.0</a:t>
            </a:r>
            <a:r>
              <a:rPr u="sng" dirty="0" smtClean="0">
                <a:hlinkClick r:id="rId3"/>
              </a:rPr>
              <a:t>.</a:t>
            </a:r>
            <a:r>
              <a:rPr u="sng" dirty="0">
                <a:hlinkClick r:id="rId3"/>
              </a:rPr>
              <a:t>RELEASE.jar</a:t>
            </a:r>
          </a:p>
        </p:txBody>
      </p:sp>
      <p:sp>
        <p:nvSpPr>
          <p:cNvPr id="171" name="Oval"/>
          <p:cNvSpPr/>
          <p:nvPr/>
        </p:nvSpPr>
        <p:spPr>
          <a:xfrm>
            <a:off x="279574" y="1046366"/>
            <a:ext cx="5245079" cy="4998181"/>
          </a:xfrm>
          <a:prstGeom prst="ellipse">
            <a:avLst/>
          </a:prstGeom>
          <a:blipFill>
            <a:blip r:embed="rId4"/>
          </a:blipFill>
          <a:ln w="101600">
            <a:solidFill>
              <a:srgbClr val="3C5CFF"/>
            </a:solidFill>
            <a:miter lim="400000"/>
          </a:ln>
        </p:spPr>
        <p:txBody>
          <a:bodyPr lIns="50800" tIns="50800" rIns="50800" bIns="50800" anchor="ctr"/>
          <a:lstStyle/>
          <a:p>
            <a:pPr>
              <a:defRPr sz="2600"/>
            </a:pPr>
            <a:endParaRPr/>
          </a:p>
        </p:txBody>
      </p:sp>
      <p:sp>
        <p:nvSpPr>
          <p:cNvPr id="172" name="JAR LINK"/>
          <p:cNvSpPr/>
          <p:nvPr/>
        </p:nvSpPr>
        <p:spPr>
          <a:xfrm>
            <a:off x="8812327" y="486826"/>
            <a:ext cx="3042494"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5000" b="1">
                <a:latin typeface="Helvetica"/>
                <a:ea typeface="Helvetica"/>
                <a:cs typeface="Helvetica"/>
                <a:sym typeface="Helvetica"/>
              </a:defRPr>
            </a:pPr>
            <a:r>
              <a:t>JAR </a:t>
            </a:r>
            <a:r>
              <a:rPr>
                <a:solidFill>
                  <a:srgbClr val="1E5EFF"/>
                </a:solidFill>
              </a:rPr>
              <a:t>LINK</a:t>
            </a:r>
          </a:p>
        </p:txBody>
      </p:sp>
      <p:pic>
        <p:nvPicPr>
          <p:cNvPr id="173" name="pasted-image.pdf" descr="pasted-image.pdf"/>
          <p:cNvPicPr>
            <a:picLocks noChangeAspect="1"/>
          </p:cNvPicPr>
          <p:nvPr/>
        </p:nvPicPr>
        <p:blipFill>
          <a:blip r:embed="rId5">
            <a:extLst/>
          </a:blip>
          <a:stretch>
            <a:fillRect/>
          </a:stretch>
        </p:blipFill>
        <p:spPr>
          <a:xfrm>
            <a:off x="4255207" y="5189545"/>
            <a:ext cx="846751" cy="846751"/>
          </a:xfrm>
          <a:prstGeom prst="rect">
            <a:avLst/>
          </a:prstGeom>
          <a:ln w="12700">
            <a:miter lim="400000"/>
          </a:ln>
        </p:spPr>
      </p:pic>
      <p:sp>
        <p:nvSpPr>
          <p:cNvPr id="174" name="Slide Number"/>
          <p:cNvSpPr>
            <a:spLocks noGrp="1"/>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a:t>
            </a:fld>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15546">
              <a:srgbClr val="24292D"/>
            </a:gs>
            <a:gs pos="100000">
              <a:srgbClr val="49565A"/>
            </a:gs>
          </a:gsLst>
          <a:path path="circle">
            <a:fillToRect l="50000" t="50000" r="50000" b="50000"/>
          </a:path>
        </a:gradFill>
        <a:effectLst/>
      </p:bgPr>
    </p:bg>
    <p:spTree>
      <p:nvGrpSpPr>
        <p:cNvPr id="1" name=""/>
        <p:cNvGrpSpPr/>
        <p:nvPr/>
      </p:nvGrpSpPr>
      <p:grpSpPr>
        <a:xfrm>
          <a:off x="0" y="0"/>
          <a:ext cx="0" cy="0"/>
          <a:chOff x="0" y="0"/>
          <a:chExt cx="0" cy="0"/>
        </a:xfrm>
      </p:grpSpPr>
      <p:sp>
        <p:nvSpPr>
          <p:cNvPr id="178" name="http://docs.spring.io/spring-cloud-dataflow/docs/1.1.2.RELEASE/reference/htmlsingle/"/>
          <p:cNvSpPr/>
          <p:nvPr/>
        </p:nvSpPr>
        <p:spPr>
          <a:xfrm>
            <a:off x="-136825" y="6580249"/>
            <a:ext cx="12676170" cy="121058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a:latin typeface="Helvetica"/>
                <a:ea typeface="Helvetica"/>
                <a:cs typeface="Helvetica"/>
                <a:sym typeface="Helvetica"/>
              </a:defRPr>
            </a:lvl1pPr>
          </a:lstStyle>
          <a:p>
            <a:r>
              <a:t>http://docs.spring.io/spring-cloud-dataflow/docs</a:t>
            </a:r>
            <a:r>
              <a:rPr/>
              <a:t>/</a:t>
            </a:r>
            <a:r>
              <a:rPr smtClean="0"/>
              <a:t>1.</a:t>
            </a:r>
            <a:r>
              <a:rPr lang="en-US" smtClean="0"/>
              <a:t>2.0</a:t>
            </a:r>
            <a:r>
              <a:rPr smtClean="0"/>
              <a:t>.</a:t>
            </a:r>
            <a:r>
              <a:t>RELEASE/reference/htmlsingle/</a:t>
            </a:r>
          </a:p>
        </p:txBody>
      </p:sp>
      <p:sp>
        <p:nvSpPr>
          <p:cNvPr id="179" name="Oval"/>
          <p:cNvSpPr/>
          <p:nvPr/>
        </p:nvSpPr>
        <p:spPr>
          <a:xfrm>
            <a:off x="279574" y="1046366"/>
            <a:ext cx="5245079" cy="4998181"/>
          </a:xfrm>
          <a:prstGeom prst="ellipse">
            <a:avLst/>
          </a:prstGeom>
          <a:blipFill>
            <a:blip r:embed="rId3"/>
          </a:blipFill>
          <a:ln w="101600">
            <a:solidFill>
              <a:srgbClr val="3C5CFF"/>
            </a:solidFill>
            <a:miter lim="400000"/>
          </a:ln>
        </p:spPr>
        <p:txBody>
          <a:bodyPr lIns="50800" tIns="50800" rIns="50800" bIns="50800" anchor="ctr"/>
          <a:lstStyle/>
          <a:p>
            <a:pPr>
              <a:defRPr sz="2600"/>
            </a:pPr>
            <a:endParaRPr/>
          </a:p>
        </p:txBody>
      </p:sp>
      <p:sp>
        <p:nvSpPr>
          <p:cNvPr id="180" name="Reference Docs"/>
          <p:cNvSpPr/>
          <p:nvPr/>
        </p:nvSpPr>
        <p:spPr>
          <a:xfrm>
            <a:off x="7876415" y="486826"/>
            <a:ext cx="491431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5000" b="1">
                <a:latin typeface="Helvetica"/>
                <a:ea typeface="Helvetica"/>
                <a:cs typeface="Helvetica"/>
                <a:sym typeface="Helvetica"/>
              </a:defRPr>
            </a:pPr>
            <a:r>
              <a:t>Reference </a:t>
            </a:r>
            <a:r>
              <a:rPr>
                <a:solidFill>
                  <a:srgbClr val="1E5EFF"/>
                </a:solidFill>
              </a:rPr>
              <a:t>Docs</a:t>
            </a:r>
          </a:p>
        </p:txBody>
      </p:sp>
      <p:pic>
        <p:nvPicPr>
          <p:cNvPr id="181" name="pasted-image.pdf" descr="pasted-image.pdf"/>
          <p:cNvPicPr>
            <a:picLocks noChangeAspect="1"/>
          </p:cNvPicPr>
          <p:nvPr/>
        </p:nvPicPr>
        <p:blipFill>
          <a:blip r:embed="rId4">
            <a:extLst/>
          </a:blip>
          <a:stretch>
            <a:fillRect/>
          </a:stretch>
        </p:blipFill>
        <p:spPr>
          <a:xfrm>
            <a:off x="4205017" y="5156085"/>
            <a:ext cx="846751" cy="846751"/>
          </a:xfrm>
          <a:prstGeom prst="rect">
            <a:avLst/>
          </a:prstGeom>
          <a:ln w="12700">
            <a:miter lim="400000"/>
          </a:ln>
        </p:spPr>
      </p:pic>
      <p:sp>
        <p:nvSpPr>
          <p:cNvPr id="182" name="Slide Number"/>
          <p:cNvSpPr>
            <a:spLocks noGrp="1"/>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a:t>
            </a:fld>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15546">
              <a:srgbClr val="24292D"/>
            </a:gs>
            <a:gs pos="100000">
              <a:srgbClr val="49565A"/>
            </a:gs>
          </a:gsLst>
          <a:path path="circle">
            <a:fillToRect l="50000" t="50000" r="50000" b="50000"/>
          </a:path>
        </a:gradFill>
        <a:effectLst/>
      </p:bgPr>
    </p:bg>
    <p:spTree>
      <p:nvGrpSpPr>
        <p:cNvPr id="1" name=""/>
        <p:cNvGrpSpPr/>
        <p:nvPr/>
      </p:nvGrpSpPr>
      <p:grpSpPr>
        <a:xfrm>
          <a:off x="0" y="0"/>
          <a:ext cx="0" cy="0"/>
          <a:chOff x="0" y="0"/>
          <a:chExt cx="0" cy="0"/>
        </a:xfrm>
      </p:grpSpPr>
      <p:sp>
        <p:nvSpPr>
          <p:cNvPr id="186" name="Comparing…"/>
          <p:cNvSpPr/>
          <p:nvPr/>
        </p:nvSpPr>
        <p:spPr>
          <a:xfrm>
            <a:off x="-11731" y="1187656"/>
            <a:ext cx="9247278" cy="1422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300"/>
            </a:pPr>
            <a:r>
              <a:t>Comparing </a:t>
            </a:r>
          </a:p>
          <a:p>
            <a:pPr>
              <a:defRPr sz="4300"/>
            </a:pPr>
            <a:r>
              <a:t>Spring XD, Spring Cloud Data Flow…</a:t>
            </a:r>
          </a:p>
        </p:txBody>
      </p:sp>
      <p:sp>
        <p:nvSpPr>
          <p:cNvPr id="187" name="Rounded Rectangle"/>
          <p:cNvSpPr/>
          <p:nvPr/>
        </p:nvSpPr>
        <p:spPr>
          <a:xfrm>
            <a:off x="6164684" y="4278135"/>
            <a:ext cx="6194442" cy="4894533"/>
          </a:xfrm>
          <a:prstGeom prst="roundRect">
            <a:avLst>
              <a:gd name="adj" fmla="val 14273"/>
            </a:avLst>
          </a:prstGeom>
          <a:blipFill>
            <a:blip r:embed="rId3"/>
            <a:stretch>
              <a:fillRect/>
            </a:stretch>
          </a:blipFill>
          <a:ln w="12700">
            <a:miter lim="400000"/>
          </a:ln>
        </p:spPr>
        <p:txBody>
          <a:bodyPr lIns="50800" tIns="50800" rIns="50800" bIns="50800" anchor="ctr"/>
          <a:lstStyle/>
          <a:p>
            <a:pPr>
              <a:defRPr sz="2600"/>
            </a:pPr>
            <a:endParaRPr/>
          </a:p>
        </p:txBody>
      </p:sp>
      <p:sp>
        <p:nvSpPr>
          <p:cNvPr id="188" name="Slide Number"/>
          <p:cNvSpPr>
            <a:spLocks noGrp="1"/>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a:t>
            </a:fld>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15546">
              <a:srgbClr val="24292D"/>
            </a:gs>
            <a:gs pos="100000">
              <a:srgbClr val="49565A"/>
            </a:gs>
          </a:gsLst>
          <a:path path="circle">
            <a:fillToRect l="50000" t="50000" r="50000" b="50000"/>
          </a:path>
        </a:gradFill>
        <a:effectLst/>
      </p:bgPr>
    </p:bg>
    <p:spTree>
      <p:nvGrpSpPr>
        <p:cNvPr id="1" name=""/>
        <p:cNvGrpSpPr/>
        <p:nvPr/>
      </p:nvGrpSpPr>
      <p:grpSpPr>
        <a:xfrm>
          <a:off x="0" y="0"/>
          <a:ext cx="0" cy="0"/>
          <a:chOff x="0" y="0"/>
          <a:chExt cx="0" cy="0"/>
        </a:xfrm>
      </p:grpSpPr>
      <p:pic>
        <p:nvPicPr>
          <p:cNvPr id="192" name="pasted-image.tiff" descr="pasted-image.tiff"/>
          <p:cNvPicPr>
            <a:picLocks noChangeAspect="1"/>
          </p:cNvPicPr>
          <p:nvPr/>
        </p:nvPicPr>
        <p:blipFill>
          <a:blip r:embed="rId3">
            <a:extLst/>
          </a:blip>
          <a:stretch>
            <a:fillRect/>
          </a:stretch>
        </p:blipFill>
        <p:spPr>
          <a:xfrm>
            <a:off x="1097426" y="0"/>
            <a:ext cx="10809948" cy="9753600"/>
          </a:xfrm>
          <a:prstGeom prst="rect">
            <a:avLst/>
          </a:prstGeom>
          <a:ln w="12700">
            <a:miter lim="400000"/>
          </a:ln>
        </p:spPr>
      </p:pic>
      <p:sp>
        <p:nvSpPr>
          <p:cNvPr id="193" name="Slide Number"/>
          <p:cNvSpPr>
            <a:spLocks noGrp="1"/>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a:t>
            </a:fld>
            <a:endParaRPr/>
          </a:p>
        </p:txBody>
      </p:sp>
    </p:spTree>
  </p:cSld>
  <p:clrMapOvr>
    <a:masterClrMapping/>
  </p:clrMapOvr>
  <p:transition xmlns:p14="http://schemas.microsoft.com/office/powerpoint/2010/main" spd="slow"/>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15546">
              <a:srgbClr val="24292D"/>
            </a:gs>
            <a:gs pos="100000">
              <a:srgbClr val="49565A"/>
            </a:gs>
          </a:gsLst>
          <a:path path="circle">
            <a:fillToRect l="50000" t="50000" r="50000" b="50000"/>
          </a:path>
        </a:gradFill>
        <a:effectLst/>
      </p:bgPr>
    </p:bg>
    <p:spTree>
      <p:nvGrpSpPr>
        <p:cNvPr id="1" name=""/>
        <p:cNvGrpSpPr/>
        <p:nvPr/>
      </p:nvGrpSpPr>
      <p:grpSpPr>
        <a:xfrm>
          <a:off x="0" y="0"/>
          <a:ext cx="0" cy="0"/>
          <a:chOff x="0" y="0"/>
          <a:chExt cx="0" cy="0"/>
        </a:xfrm>
      </p:grpSpPr>
      <p:pic>
        <p:nvPicPr>
          <p:cNvPr id="197" name="pasted-image.tiff" descr="pasted-image.tiff"/>
          <p:cNvPicPr>
            <a:picLocks noChangeAspect="1"/>
          </p:cNvPicPr>
          <p:nvPr/>
        </p:nvPicPr>
        <p:blipFill>
          <a:blip r:embed="rId3">
            <a:extLst/>
          </a:blip>
          <a:stretch>
            <a:fillRect/>
          </a:stretch>
        </p:blipFill>
        <p:spPr>
          <a:xfrm>
            <a:off x="233089" y="0"/>
            <a:ext cx="12538622" cy="9753600"/>
          </a:xfrm>
          <a:prstGeom prst="rect">
            <a:avLst/>
          </a:prstGeom>
          <a:ln w="12700">
            <a:miter lim="400000"/>
          </a:ln>
        </p:spPr>
      </p:pic>
      <p:sp>
        <p:nvSpPr>
          <p:cNvPr id="198" name="Slide Number"/>
          <p:cNvSpPr>
            <a:spLocks noGrp="1"/>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a:t>
            </a:fld>
            <a:endParaRPr/>
          </a:p>
        </p:txBody>
      </p:sp>
    </p:spTree>
  </p:cSld>
  <p:clrMapOvr>
    <a:masterClrMapping/>
  </p:clrMapOvr>
  <p:transition xmlns:p14="http://schemas.microsoft.com/office/powerpoint/2010/main" spd="slow"/>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15546">
              <a:srgbClr val="24292D"/>
            </a:gs>
            <a:gs pos="100000">
              <a:srgbClr val="49565A"/>
            </a:gs>
          </a:gsLst>
          <a:path path="circle">
            <a:fillToRect l="50000" t="50000" r="50000" b="50000"/>
          </a:path>
        </a:gradFill>
        <a:effectLst/>
      </p:bgPr>
    </p:bg>
    <p:spTree>
      <p:nvGrpSpPr>
        <p:cNvPr id="1" name=""/>
        <p:cNvGrpSpPr/>
        <p:nvPr/>
      </p:nvGrpSpPr>
      <p:grpSpPr>
        <a:xfrm>
          <a:off x="0" y="0"/>
          <a:ext cx="0" cy="0"/>
          <a:chOff x="0" y="0"/>
          <a:chExt cx="0" cy="0"/>
        </a:xfrm>
      </p:grpSpPr>
      <p:pic>
        <p:nvPicPr>
          <p:cNvPr id="202" name="Untitled drawing (1).png" descr="Untitled drawing (1).png"/>
          <p:cNvPicPr>
            <a:picLocks noChangeAspect="1"/>
          </p:cNvPicPr>
          <p:nvPr/>
        </p:nvPicPr>
        <p:blipFill>
          <a:blip r:embed="rId3">
            <a:extLst/>
          </a:blip>
          <a:stretch>
            <a:fillRect/>
          </a:stretch>
        </p:blipFill>
        <p:spPr>
          <a:xfrm>
            <a:off x="117473" y="3437702"/>
            <a:ext cx="12769854" cy="3996673"/>
          </a:xfrm>
          <a:prstGeom prst="rect">
            <a:avLst/>
          </a:prstGeom>
          <a:ln w="12700">
            <a:miter lim="400000"/>
          </a:ln>
        </p:spPr>
      </p:pic>
      <p:sp>
        <p:nvSpPr>
          <p:cNvPr id="203" name="Spring Cloud Data Flow is…"/>
          <p:cNvSpPr/>
          <p:nvPr/>
        </p:nvSpPr>
        <p:spPr>
          <a:xfrm>
            <a:off x="1028801" y="337606"/>
            <a:ext cx="10947198" cy="228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Spring Cloud Data Flow is</a:t>
            </a:r>
          </a:p>
          <a:p>
            <a:r>
              <a:t>a orchestration service for composable microservice applications on modern runtimes</a:t>
            </a:r>
          </a:p>
        </p:txBody>
      </p:sp>
      <p:sp>
        <p:nvSpPr>
          <p:cNvPr id="204" name="Slide Number"/>
          <p:cNvSpPr>
            <a:spLocks noGrp="1"/>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9</a:t>
            </a:fld>
            <a:endParaRPr/>
          </a:p>
        </p:txBody>
      </p:sp>
    </p:spTree>
  </p:cSld>
  <p:clrMapOvr>
    <a:masterClrMapping/>
  </p:clrMapOvr>
  <p:transition xmlns:p14="http://schemas.microsoft.com/office/powerpoint/2010/main" spd="slow"/>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TotalTime>
  <Words>1887</Words>
  <Application>Microsoft Macintosh PowerPoint</Application>
  <PresentationFormat>Custom</PresentationFormat>
  <Paragraphs>248</Paragraphs>
  <Slides>32</Slides>
  <Notes>29</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Black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Wayne Lund</cp:lastModifiedBy>
  <cp:revision>3</cp:revision>
  <dcterms:modified xsi:type="dcterms:W3CDTF">2017-05-16T06:00:31Z</dcterms:modified>
</cp:coreProperties>
</file>